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256" r:id="rId5"/>
    <p:sldId id="257" r:id="rId6"/>
    <p:sldId id="278" r:id="rId7"/>
    <p:sldId id="280" r:id="rId8"/>
    <p:sldId id="274" r:id="rId9"/>
    <p:sldId id="279" r:id="rId10"/>
    <p:sldId id="275" r:id="rId11"/>
    <p:sldId id="259" r:id="rId12"/>
    <p:sldId id="276" r:id="rId13"/>
    <p:sldId id="260" r:id="rId14"/>
    <p:sldId id="266" r:id="rId15"/>
    <p:sldId id="269" r:id="rId16"/>
    <p:sldId id="270" r:id="rId17"/>
    <p:sldId id="281" r:id="rId18"/>
    <p:sldId id="261" r:id="rId19"/>
    <p:sldId id="262" r:id="rId20"/>
    <p:sldId id="267" r:id="rId21"/>
    <p:sldId id="265" r:id="rId22"/>
    <p:sldId id="263" r:id="rId23"/>
    <p:sldId id="25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050C"/>
    <a:srgbClr val="F7F7F7"/>
    <a:srgbClr val="D00000"/>
    <a:srgbClr val="9B0000"/>
    <a:srgbClr val="C47500"/>
    <a:srgbClr val="FF6D6D"/>
    <a:srgbClr val="FF3F3F"/>
    <a:srgbClr val="050D15"/>
    <a:srgbClr val="FF71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0993" autoAdjust="0"/>
  </p:normalViewPr>
  <p:slideViewPr>
    <p:cSldViewPr snapToGrid="0">
      <p:cViewPr varScale="1">
        <p:scale>
          <a:sx n="102" d="100"/>
          <a:sy n="102" d="100"/>
        </p:scale>
        <p:origin x="9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 custT="1"/>
      <dgm:spPr/>
      <dgm:t>
        <a:bodyPr/>
        <a:lstStyle/>
        <a:p>
          <a:r>
            <a:rPr lang="en-US" sz="2000" b="1" i="0" dirty="0">
              <a:solidFill>
                <a:srgbClr val="C5050C"/>
              </a:solidFill>
            </a:rPr>
            <a:t>A Clinical Trial is an interventional study where participants are prospectively assigned to one or more interventions (like drugs, devices, or behavioral changes) to evaluate their effect on health-related outcomes</a:t>
          </a:r>
          <a:r>
            <a:rPr lang="en-US" sz="2000" b="1" i="0" dirty="0">
              <a:solidFill>
                <a:schemeClr val="bg1"/>
              </a:solidFill>
            </a:rPr>
            <a:t>.</a:t>
          </a:r>
          <a:endParaRPr lang="en-US" sz="2000" b="1" i="0" dirty="0"/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Most Clinical Trials are sponsored by industry to study a drug or device in a patient population. Sometimes the federal government will sponsor a trial through NIH.</a:t>
          </a: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Clinical Trials can also be Investigator initiated, meaning a Principal Investigator at UW will  create a protocol using a drug, device or process and engage industry to provide either funding, material or both to support the study.</a:t>
          </a:r>
        </a:p>
        <a:p>
          <a:endParaRPr lang="en-US" sz="1800" i="1" dirty="0">
            <a:solidFill>
              <a:schemeClr val="tx1"/>
            </a:solidFill>
          </a:endParaRPr>
        </a:p>
        <a:p>
          <a:pPr>
            <a:buFont typeface="Wingdings" panose="05000000000000000000" pitchFamily="2" charset="2"/>
            <a:buChar char="q"/>
          </a:pPr>
          <a:r>
            <a:rPr lang="en-US" sz="1800" dirty="0">
              <a:solidFill>
                <a:schemeClr val="tx1"/>
              </a:solidFill>
            </a:rPr>
            <a:t>UW-Madison is member of the Accelerated Research Agreements group: ACTA Investigator-Initiated template available on the RSP Forms website .</a:t>
          </a: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 custScaleY="171677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 custT="1"/>
      <dgm:spPr/>
      <dgm:t>
        <a:bodyPr/>
        <a:lstStyle/>
        <a:p>
          <a:r>
            <a:rPr lang="en-US" sz="3200" dirty="0">
              <a:latin typeface="+mn-lt"/>
            </a:rPr>
            <a:t>Sponsor and/or investigator agree on a potential collaboration</a:t>
          </a:r>
          <a:endParaRPr lang="en-US" sz="3200" b="1" i="0" dirty="0"/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 custT="1"/>
      <dgm:spPr/>
      <dgm:t>
        <a:bodyPr/>
        <a:lstStyle/>
        <a:p>
          <a:r>
            <a:rPr lang="en-US" sz="3200" dirty="0">
              <a:latin typeface="+mn-lt"/>
            </a:rPr>
            <a:t>Investigator completes eligibility / feasibility survey &amp; CDA with protocol synopsis</a:t>
          </a:r>
          <a:endParaRPr lang="en-US" sz="3200" dirty="0">
            <a:solidFill>
              <a:schemeClr val="tx1"/>
            </a:solidFill>
          </a:endParaRP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2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2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2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2"/>
      <dgm:spPr/>
    </dgm:pt>
    <dgm:pt modelId="{D47AE246-4661-47FE-839D-D468218AB2D2}" type="pres">
      <dgm:prSet presAssocID="{8667249E-9E0F-4DAD-98DD-003858328E49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 custT="1"/>
      <dgm:spPr/>
      <dgm:t>
        <a:bodyPr/>
        <a:lstStyle/>
        <a:p>
          <a:r>
            <a:rPr lang="en-US" sz="3200" dirty="0"/>
            <a:t>Department regulatory startup &amp; budget negotiation, ancillary startup</a:t>
          </a:r>
          <a:endParaRPr lang="en-US" sz="3200" b="1" i="0" dirty="0"/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 custT="1"/>
      <dgm:spPr/>
      <dgm:t>
        <a:bodyPr/>
        <a:lstStyle/>
        <a:p>
          <a:r>
            <a:rPr lang="en-US" sz="3200" dirty="0"/>
            <a:t>RSP contract negotiation ***</a:t>
          </a:r>
          <a:endParaRPr lang="en-US" sz="3200" dirty="0">
            <a:solidFill>
              <a:schemeClr val="tx1"/>
            </a:solidFill>
          </a:endParaRP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 custT="1"/>
      <dgm:spPr/>
      <dgm:t>
        <a:bodyPr/>
        <a:lstStyle/>
        <a:p>
          <a:r>
            <a:rPr lang="en-US" sz="3200" dirty="0"/>
            <a:t>Department and RSP maintain close communication throughout parallel negotiations </a:t>
          </a:r>
          <a:br>
            <a:rPr lang="en-US" sz="3200" dirty="0"/>
          </a:br>
          <a:endParaRPr lang="en-US" sz="3200" dirty="0">
            <a:solidFill>
              <a:schemeClr val="tx1"/>
            </a:solidFill>
          </a:endParaRP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 custScaleY="128209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896151-DC7B-4445-AF25-D4DB3D73B4C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A77A65-DC81-41C8-9225-DAA9BCEA0162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CDAs </a:t>
          </a:r>
        </a:p>
      </dgm:t>
    </dgm:pt>
    <dgm:pt modelId="{DB3DC999-F895-4038-95B9-A1A259132D9B}" type="parTrans" cxnId="{9DB1D604-F036-4330-A0A2-4DDF7E7D6284}">
      <dgm:prSet/>
      <dgm:spPr/>
      <dgm:t>
        <a:bodyPr/>
        <a:lstStyle/>
        <a:p>
          <a:endParaRPr lang="en-US"/>
        </a:p>
      </dgm:t>
    </dgm:pt>
    <dgm:pt modelId="{D4A5CB33-B416-4927-AC5D-7BF6D2CCBBBD}" type="sibTrans" cxnId="{9DB1D604-F036-4330-A0A2-4DDF7E7D6284}">
      <dgm:prSet/>
      <dgm:spPr/>
      <dgm:t>
        <a:bodyPr/>
        <a:lstStyle/>
        <a:p>
          <a:endParaRPr lang="en-US"/>
        </a:p>
      </dgm:t>
    </dgm:pt>
    <dgm:pt modelId="{330B4542-8D77-4F34-9A96-A776113B5BBA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/>
            <a:t>CTAs </a:t>
          </a:r>
        </a:p>
      </dgm:t>
    </dgm:pt>
    <dgm:pt modelId="{578F7379-07A2-47A8-91A7-1AADDF334F4D}" type="parTrans" cxnId="{FCBF2C34-A13F-4481-8B89-A802C9184E2E}">
      <dgm:prSet/>
      <dgm:spPr/>
      <dgm:t>
        <a:bodyPr/>
        <a:lstStyle/>
        <a:p>
          <a:endParaRPr lang="en-US"/>
        </a:p>
      </dgm:t>
    </dgm:pt>
    <dgm:pt modelId="{BA185A30-B776-42F6-BB8C-0B8FD9573D1F}" type="sibTrans" cxnId="{FCBF2C34-A13F-4481-8B89-A802C9184E2E}">
      <dgm:prSet/>
      <dgm:spPr/>
      <dgm:t>
        <a:bodyPr/>
        <a:lstStyle/>
        <a:p>
          <a:endParaRPr lang="en-US"/>
        </a:p>
      </dgm:t>
    </dgm:pt>
    <dgm:pt modelId="{6BB97DB0-18A8-4534-A212-FA31D97560DC}">
      <dgm:prSet/>
      <dgm:spPr>
        <a:solidFill>
          <a:schemeClr val="tx1">
            <a:lumMod val="50000"/>
            <a:lumOff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US" dirty="0"/>
            <a:t>Agreements related to expanded access</a:t>
          </a:r>
        </a:p>
      </dgm:t>
    </dgm:pt>
    <dgm:pt modelId="{625AFBFD-868F-41B2-B740-197AE7B9374B}" type="parTrans" cxnId="{955C1ECD-EE37-4EE9-901E-BE3A9A56C408}">
      <dgm:prSet/>
      <dgm:spPr/>
      <dgm:t>
        <a:bodyPr/>
        <a:lstStyle/>
        <a:p>
          <a:endParaRPr lang="en-US"/>
        </a:p>
      </dgm:t>
    </dgm:pt>
    <dgm:pt modelId="{BC9773D2-E3F2-464C-AC2E-B63AFD12ACDC}" type="sibTrans" cxnId="{955C1ECD-EE37-4EE9-901E-BE3A9A56C408}">
      <dgm:prSet/>
      <dgm:spPr/>
      <dgm:t>
        <a:bodyPr/>
        <a:lstStyle/>
        <a:p>
          <a:endParaRPr lang="en-US"/>
        </a:p>
      </dgm:t>
    </dgm:pt>
    <dgm:pt modelId="{6B398F63-6F4A-48E4-81FE-AE693319967C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DTUAs</a:t>
          </a:r>
        </a:p>
      </dgm:t>
    </dgm:pt>
    <dgm:pt modelId="{E1A6A143-E19D-43C2-A159-CF7D06944936}" type="parTrans" cxnId="{0D406862-1C3F-4FA4-95B1-5ADF1057883A}">
      <dgm:prSet/>
      <dgm:spPr/>
      <dgm:t>
        <a:bodyPr/>
        <a:lstStyle/>
        <a:p>
          <a:endParaRPr lang="en-US"/>
        </a:p>
      </dgm:t>
    </dgm:pt>
    <dgm:pt modelId="{25094D58-9E3D-4C19-ACED-00CB20A0DE4E}" type="sibTrans" cxnId="{0D406862-1C3F-4FA4-95B1-5ADF1057883A}">
      <dgm:prSet/>
      <dgm:spPr/>
      <dgm:t>
        <a:bodyPr/>
        <a:lstStyle/>
        <a:p>
          <a:endParaRPr lang="en-US"/>
        </a:p>
      </dgm:t>
    </dgm:pt>
    <dgm:pt modelId="{7A3181E7-7ED9-41CA-8EE2-E973105C71A0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/>
            <a:t>MTAs</a:t>
          </a:r>
        </a:p>
      </dgm:t>
    </dgm:pt>
    <dgm:pt modelId="{0EEECA34-4026-41FF-BE48-76FA64A75B30}" type="parTrans" cxnId="{25C297FD-7046-4591-940C-8C670A484D46}">
      <dgm:prSet/>
      <dgm:spPr/>
      <dgm:t>
        <a:bodyPr/>
        <a:lstStyle/>
        <a:p>
          <a:endParaRPr lang="en-US"/>
        </a:p>
      </dgm:t>
    </dgm:pt>
    <dgm:pt modelId="{2CF571AC-F10F-4EDE-AD24-DF7579CC08E9}" type="sibTrans" cxnId="{25C297FD-7046-4591-940C-8C670A484D46}">
      <dgm:prSet/>
      <dgm:spPr/>
      <dgm:t>
        <a:bodyPr/>
        <a:lstStyle/>
        <a:p>
          <a:endParaRPr lang="en-US"/>
        </a:p>
      </dgm:t>
    </dgm:pt>
    <dgm:pt modelId="{EB1AD3C4-E080-4770-B3D3-DF1389C7C196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BAAs</a:t>
          </a:r>
        </a:p>
      </dgm:t>
    </dgm:pt>
    <dgm:pt modelId="{1A0856DA-6518-4AFD-9CA8-7C25F769BD3B}" type="parTrans" cxnId="{0F7911EF-A910-4DEC-9EE7-B29755A32EE3}">
      <dgm:prSet/>
      <dgm:spPr/>
      <dgm:t>
        <a:bodyPr/>
        <a:lstStyle/>
        <a:p>
          <a:endParaRPr lang="en-US"/>
        </a:p>
      </dgm:t>
    </dgm:pt>
    <dgm:pt modelId="{6F4BB28D-7BF5-4F6B-A58A-88CABFADB54E}" type="sibTrans" cxnId="{0F7911EF-A910-4DEC-9EE7-B29755A32EE3}">
      <dgm:prSet/>
      <dgm:spPr/>
      <dgm:t>
        <a:bodyPr/>
        <a:lstStyle/>
        <a:p>
          <a:endParaRPr lang="en-US"/>
        </a:p>
      </dgm:t>
    </dgm:pt>
    <dgm:pt modelId="{76C8B03B-FFA2-4E1B-B71F-6C683833BADD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Non-funded agreements</a:t>
          </a:r>
        </a:p>
      </dgm:t>
    </dgm:pt>
    <dgm:pt modelId="{EB29AFB0-2571-4171-B806-67110AE54374}" type="parTrans" cxnId="{BEAB23A0-53A4-4D8B-B354-57D376245AC1}">
      <dgm:prSet/>
      <dgm:spPr/>
      <dgm:t>
        <a:bodyPr/>
        <a:lstStyle/>
        <a:p>
          <a:endParaRPr lang="en-US"/>
        </a:p>
      </dgm:t>
    </dgm:pt>
    <dgm:pt modelId="{4C0798B4-4443-49FF-9EC6-ED646AACBE8D}" type="sibTrans" cxnId="{BEAB23A0-53A4-4D8B-B354-57D376245AC1}">
      <dgm:prSet/>
      <dgm:spPr/>
      <dgm:t>
        <a:bodyPr/>
        <a:lstStyle/>
        <a:p>
          <a:endParaRPr lang="en-US"/>
        </a:p>
      </dgm:t>
    </dgm:pt>
    <dgm:pt modelId="{A886A2E8-8E0C-4CBE-A2F3-F95A15D65873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Consortium agreements</a:t>
          </a:r>
        </a:p>
      </dgm:t>
    </dgm:pt>
    <dgm:pt modelId="{066E160A-42CC-4E62-AA2D-C9DC57FF7B63}" type="parTrans" cxnId="{1A29FE91-CCFC-4D34-B576-B900955F6296}">
      <dgm:prSet/>
      <dgm:spPr/>
      <dgm:t>
        <a:bodyPr/>
        <a:lstStyle/>
        <a:p>
          <a:endParaRPr lang="en-US"/>
        </a:p>
      </dgm:t>
    </dgm:pt>
    <dgm:pt modelId="{8F6B5723-5594-4791-BE55-1E6EA84FB299}" type="sibTrans" cxnId="{1A29FE91-CCFC-4D34-B576-B900955F6296}">
      <dgm:prSet/>
      <dgm:spPr/>
      <dgm:t>
        <a:bodyPr/>
        <a:lstStyle/>
        <a:p>
          <a:endParaRPr lang="en-US"/>
        </a:p>
      </dgm:t>
    </dgm:pt>
    <dgm:pt modelId="{E77BDD51-859D-435C-8379-3FB842382468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MCDAs and MCTAs</a:t>
          </a:r>
        </a:p>
      </dgm:t>
    </dgm:pt>
    <dgm:pt modelId="{923EA3C4-756D-4B06-8421-90049B3201EB}" type="parTrans" cxnId="{B548A54F-2039-4049-9EDA-0730C0E69764}">
      <dgm:prSet/>
      <dgm:spPr/>
      <dgm:t>
        <a:bodyPr/>
        <a:lstStyle/>
        <a:p>
          <a:endParaRPr lang="en-US"/>
        </a:p>
      </dgm:t>
    </dgm:pt>
    <dgm:pt modelId="{4D23705E-1CD6-46A8-BD21-8F5D6609B927}" type="sibTrans" cxnId="{B548A54F-2039-4049-9EDA-0730C0E69764}">
      <dgm:prSet/>
      <dgm:spPr/>
      <dgm:t>
        <a:bodyPr/>
        <a:lstStyle/>
        <a:p>
          <a:endParaRPr lang="en-US"/>
        </a:p>
      </dgm:t>
    </dgm:pt>
    <dgm:pt modelId="{64E0FB07-A670-4E7B-9321-EEA5530BED07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Start-up agreements</a:t>
          </a:r>
        </a:p>
      </dgm:t>
    </dgm:pt>
    <dgm:pt modelId="{47F82D4C-F9A7-4A1D-B243-403F25699C1E}" type="parTrans" cxnId="{1B1D7B43-BD94-4F09-A08B-F3055C5199BC}">
      <dgm:prSet/>
      <dgm:spPr/>
      <dgm:t>
        <a:bodyPr/>
        <a:lstStyle/>
        <a:p>
          <a:endParaRPr lang="en-US"/>
        </a:p>
      </dgm:t>
    </dgm:pt>
    <dgm:pt modelId="{1AFEC9B0-BEAC-41F2-9AB7-0D7963FF5FE2}" type="sibTrans" cxnId="{1B1D7B43-BD94-4F09-A08B-F3055C5199BC}">
      <dgm:prSet/>
      <dgm:spPr/>
      <dgm:t>
        <a:bodyPr/>
        <a:lstStyle/>
        <a:p>
          <a:endParaRPr lang="en-US"/>
        </a:p>
      </dgm:t>
    </dgm:pt>
    <dgm:pt modelId="{1C8EB5EF-5921-468D-98B3-450978AAFF0E}">
      <dgm:prSet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SDAC records</a:t>
          </a:r>
        </a:p>
      </dgm:t>
    </dgm:pt>
    <dgm:pt modelId="{4A2D24E3-DA3A-4968-8C1A-2AF68042C386}" type="parTrans" cxnId="{1D61C192-7C01-466E-A1EB-6D20AE6DF910}">
      <dgm:prSet/>
      <dgm:spPr/>
      <dgm:t>
        <a:bodyPr/>
        <a:lstStyle/>
        <a:p>
          <a:endParaRPr lang="en-US"/>
        </a:p>
      </dgm:t>
    </dgm:pt>
    <dgm:pt modelId="{9A2C07AD-FB97-4CE4-BC65-A173EACDE95F}" type="sibTrans" cxnId="{1D61C192-7C01-466E-A1EB-6D20AE6DF910}">
      <dgm:prSet/>
      <dgm:spPr/>
      <dgm:t>
        <a:bodyPr/>
        <a:lstStyle/>
        <a:p>
          <a:endParaRPr lang="en-US"/>
        </a:p>
      </dgm:t>
    </dgm:pt>
    <dgm:pt modelId="{1CB0993F-0CAE-45E9-948B-10400C366E68}" type="pres">
      <dgm:prSet presAssocID="{22896151-DC7B-4445-AF25-D4DB3D73B4C5}" presName="diagram" presStyleCnt="0">
        <dgm:presLayoutVars>
          <dgm:dir/>
          <dgm:resizeHandles val="exact"/>
        </dgm:presLayoutVars>
      </dgm:prSet>
      <dgm:spPr/>
    </dgm:pt>
    <dgm:pt modelId="{D7393E35-4975-4334-93EC-3EDB24FD01FA}" type="pres">
      <dgm:prSet presAssocID="{D7A77A65-DC81-41C8-9225-DAA9BCEA0162}" presName="node" presStyleLbl="node1" presStyleIdx="0" presStyleCnt="11">
        <dgm:presLayoutVars>
          <dgm:bulletEnabled val="1"/>
        </dgm:presLayoutVars>
      </dgm:prSet>
      <dgm:spPr/>
    </dgm:pt>
    <dgm:pt modelId="{395F4197-F115-45F0-967F-E9BB1E529A78}" type="pres">
      <dgm:prSet presAssocID="{D4A5CB33-B416-4927-AC5D-7BF6D2CCBBBD}" presName="sibTrans" presStyleCnt="0"/>
      <dgm:spPr/>
    </dgm:pt>
    <dgm:pt modelId="{9FAF81C1-64C8-46DD-8FB6-00C8CAD94FC0}" type="pres">
      <dgm:prSet presAssocID="{330B4542-8D77-4F34-9A96-A776113B5BBA}" presName="node" presStyleLbl="node1" presStyleIdx="1" presStyleCnt="11">
        <dgm:presLayoutVars>
          <dgm:bulletEnabled val="1"/>
        </dgm:presLayoutVars>
      </dgm:prSet>
      <dgm:spPr/>
    </dgm:pt>
    <dgm:pt modelId="{3C28F04C-B05D-4FD0-8DD8-A1702C2F77C7}" type="pres">
      <dgm:prSet presAssocID="{BA185A30-B776-42F6-BB8C-0B8FD9573D1F}" presName="sibTrans" presStyleCnt="0"/>
      <dgm:spPr/>
    </dgm:pt>
    <dgm:pt modelId="{733FDA3D-395B-4196-965C-69F1053BB312}" type="pres">
      <dgm:prSet presAssocID="{6BB97DB0-18A8-4534-A212-FA31D97560DC}" presName="node" presStyleLbl="node1" presStyleIdx="2" presStyleCnt="11">
        <dgm:presLayoutVars>
          <dgm:bulletEnabled val="1"/>
        </dgm:presLayoutVars>
      </dgm:prSet>
      <dgm:spPr/>
    </dgm:pt>
    <dgm:pt modelId="{C09F2923-E5EA-46AB-9403-045397F7E1D0}" type="pres">
      <dgm:prSet presAssocID="{BC9773D2-E3F2-464C-AC2E-B63AFD12ACDC}" presName="sibTrans" presStyleCnt="0"/>
      <dgm:spPr/>
    </dgm:pt>
    <dgm:pt modelId="{1B594CE5-7F41-4C06-B5D2-7D517EC8B1A7}" type="pres">
      <dgm:prSet presAssocID="{6B398F63-6F4A-48E4-81FE-AE693319967C}" presName="node" presStyleLbl="node1" presStyleIdx="3" presStyleCnt="11">
        <dgm:presLayoutVars>
          <dgm:bulletEnabled val="1"/>
        </dgm:presLayoutVars>
      </dgm:prSet>
      <dgm:spPr/>
    </dgm:pt>
    <dgm:pt modelId="{292735C8-C869-4870-8B60-92DED4E9480C}" type="pres">
      <dgm:prSet presAssocID="{25094D58-9E3D-4C19-ACED-00CB20A0DE4E}" presName="sibTrans" presStyleCnt="0"/>
      <dgm:spPr/>
    </dgm:pt>
    <dgm:pt modelId="{F55E19FA-7BBC-45A2-AD9E-F286F6B14C4B}" type="pres">
      <dgm:prSet presAssocID="{7A3181E7-7ED9-41CA-8EE2-E973105C71A0}" presName="node" presStyleLbl="node1" presStyleIdx="4" presStyleCnt="11">
        <dgm:presLayoutVars>
          <dgm:bulletEnabled val="1"/>
        </dgm:presLayoutVars>
      </dgm:prSet>
      <dgm:spPr/>
    </dgm:pt>
    <dgm:pt modelId="{C1D2CC14-6B00-4D32-A0D8-435D7480096B}" type="pres">
      <dgm:prSet presAssocID="{2CF571AC-F10F-4EDE-AD24-DF7579CC08E9}" presName="sibTrans" presStyleCnt="0"/>
      <dgm:spPr/>
    </dgm:pt>
    <dgm:pt modelId="{62E07B56-45BE-4D1E-A468-1FBB9600F9C2}" type="pres">
      <dgm:prSet presAssocID="{EB1AD3C4-E080-4770-B3D3-DF1389C7C196}" presName="node" presStyleLbl="node1" presStyleIdx="5" presStyleCnt="11">
        <dgm:presLayoutVars>
          <dgm:bulletEnabled val="1"/>
        </dgm:presLayoutVars>
      </dgm:prSet>
      <dgm:spPr/>
    </dgm:pt>
    <dgm:pt modelId="{26F21852-39C9-4B47-B320-6F0C8CC4B2D8}" type="pres">
      <dgm:prSet presAssocID="{6F4BB28D-7BF5-4F6B-A58A-88CABFADB54E}" presName="sibTrans" presStyleCnt="0"/>
      <dgm:spPr/>
    </dgm:pt>
    <dgm:pt modelId="{BC8C1AD9-E7C5-4CF5-8259-11585F8DBB73}" type="pres">
      <dgm:prSet presAssocID="{76C8B03B-FFA2-4E1B-B71F-6C683833BADD}" presName="node" presStyleLbl="node1" presStyleIdx="6" presStyleCnt="11">
        <dgm:presLayoutVars>
          <dgm:bulletEnabled val="1"/>
        </dgm:presLayoutVars>
      </dgm:prSet>
      <dgm:spPr/>
    </dgm:pt>
    <dgm:pt modelId="{C3972435-7947-4AE9-9423-7CE0E4E7FB7C}" type="pres">
      <dgm:prSet presAssocID="{4C0798B4-4443-49FF-9EC6-ED646AACBE8D}" presName="sibTrans" presStyleCnt="0"/>
      <dgm:spPr/>
    </dgm:pt>
    <dgm:pt modelId="{6F71406A-F208-46A7-8847-79F90D20F62A}" type="pres">
      <dgm:prSet presAssocID="{A886A2E8-8E0C-4CBE-A2F3-F95A15D65873}" presName="node" presStyleLbl="node1" presStyleIdx="7" presStyleCnt="11">
        <dgm:presLayoutVars>
          <dgm:bulletEnabled val="1"/>
        </dgm:presLayoutVars>
      </dgm:prSet>
      <dgm:spPr/>
    </dgm:pt>
    <dgm:pt modelId="{5540A21B-40F2-4DEF-AA65-3B5A7BA8A99A}" type="pres">
      <dgm:prSet presAssocID="{8F6B5723-5594-4791-BE55-1E6EA84FB299}" presName="sibTrans" presStyleCnt="0"/>
      <dgm:spPr/>
    </dgm:pt>
    <dgm:pt modelId="{F0ECD6C5-0B49-40D3-BB56-BF057AA9FC6E}" type="pres">
      <dgm:prSet presAssocID="{E77BDD51-859D-435C-8379-3FB842382468}" presName="node" presStyleLbl="node1" presStyleIdx="8" presStyleCnt="11">
        <dgm:presLayoutVars>
          <dgm:bulletEnabled val="1"/>
        </dgm:presLayoutVars>
      </dgm:prSet>
      <dgm:spPr/>
    </dgm:pt>
    <dgm:pt modelId="{35FB916E-1D1E-4443-8ACD-0B7BF225F96F}" type="pres">
      <dgm:prSet presAssocID="{4D23705E-1CD6-46A8-BD21-8F5D6609B927}" presName="sibTrans" presStyleCnt="0"/>
      <dgm:spPr/>
    </dgm:pt>
    <dgm:pt modelId="{8128B37C-7E44-44E9-9FC6-C87A87E159BB}" type="pres">
      <dgm:prSet presAssocID="{64E0FB07-A670-4E7B-9321-EEA5530BED07}" presName="node" presStyleLbl="node1" presStyleIdx="9" presStyleCnt="11">
        <dgm:presLayoutVars>
          <dgm:bulletEnabled val="1"/>
        </dgm:presLayoutVars>
      </dgm:prSet>
      <dgm:spPr/>
    </dgm:pt>
    <dgm:pt modelId="{F4B77D34-5317-4F3A-A2EE-FA672276E23D}" type="pres">
      <dgm:prSet presAssocID="{1AFEC9B0-BEAC-41F2-9AB7-0D7963FF5FE2}" presName="sibTrans" presStyleCnt="0"/>
      <dgm:spPr/>
    </dgm:pt>
    <dgm:pt modelId="{BA015070-EAA2-4914-B1B4-E861A74666C7}" type="pres">
      <dgm:prSet presAssocID="{1C8EB5EF-5921-468D-98B3-450978AAFF0E}" presName="node" presStyleLbl="node1" presStyleIdx="10" presStyleCnt="11">
        <dgm:presLayoutVars>
          <dgm:bulletEnabled val="1"/>
        </dgm:presLayoutVars>
      </dgm:prSet>
      <dgm:spPr/>
    </dgm:pt>
  </dgm:ptLst>
  <dgm:cxnLst>
    <dgm:cxn modelId="{9DB1D604-F036-4330-A0A2-4DDF7E7D6284}" srcId="{22896151-DC7B-4445-AF25-D4DB3D73B4C5}" destId="{D7A77A65-DC81-41C8-9225-DAA9BCEA0162}" srcOrd="0" destOrd="0" parTransId="{DB3DC999-F895-4038-95B9-A1A259132D9B}" sibTransId="{D4A5CB33-B416-4927-AC5D-7BF6D2CCBBBD}"/>
    <dgm:cxn modelId="{5E462E0A-0157-4F49-BED3-987CEE93C16F}" type="presOf" srcId="{E77BDD51-859D-435C-8379-3FB842382468}" destId="{F0ECD6C5-0B49-40D3-BB56-BF057AA9FC6E}" srcOrd="0" destOrd="0" presId="urn:microsoft.com/office/officeart/2005/8/layout/default"/>
    <dgm:cxn modelId="{153E5D11-D16C-4A7C-AFF9-CF45F8B42B7A}" type="presOf" srcId="{D7A77A65-DC81-41C8-9225-DAA9BCEA0162}" destId="{D7393E35-4975-4334-93EC-3EDB24FD01FA}" srcOrd="0" destOrd="0" presId="urn:microsoft.com/office/officeart/2005/8/layout/default"/>
    <dgm:cxn modelId="{FCBF2C34-A13F-4481-8B89-A802C9184E2E}" srcId="{22896151-DC7B-4445-AF25-D4DB3D73B4C5}" destId="{330B4542-8D77-4F34-9A96-A776113B5BBA}" srcOrd="1" destOrd="0" parTransId="{578F7379-07A2-47A8-91A7-1AADDF334F4D}" sibTransId="{BA185A30-B776-42F6-BB8C-0B8FD9573D1F}"/>
    <dgm:cxn modelId="{9829CE3F-E8C1-4965-A128-F20C907E6CE8}" type="presOf" srcId="{6BB97DB0-18A8-4534-A212-FA31D97560DC}" destId="{733FDA3D-395B-4196-965C-69F1053BB312}" srcOrd="0" destOrd="0" presId="urn:microsoft.com/office/officeart/2005/8/layout/default"/>
    <dgm:cxn modelId="{0D406862-1C3F-4FA4-95B1-5ADF1057883A}" srcId="{22896151-DC7B-4445-AF25-D4DB3D73B4C5}" destId="{6B398F63-6F4A-48E4-81FE-AE693319967C}" srcOrd="3" destOrd="0" parTransId="{E1A6A143-E19D-43C2-A159-CF7D06944936}" sibTransId="{25094D58-9E3D-4C19-ACED-00CB20A0DE4E}"/>
    <dgm:cxn modelId="{1B1D7B43-BD94-4F09-A08B-F3055C5199BC}" srcId="{22896151-DC7B-4445-AF25-D4DB3D73B4C5}" destId="{64E0FB07-A670-4E7B-9321-EEA5530BED07}" srcOrd="9" destOrd="0" parTransId="{47F82D4C-F9A7-4A1D-B243-403F25699C1E}" sibTransId="{1AFEC9B0-BEAC-41F2-9AB7-0D7963FF5FE2}"/>
    <dgm:cxn modelId="{91F1DB69-BE56-4D43-A105-5D120429CE94}" type="presOf" srcId="{64E0FB07-A670-4E7B-9321-EEA5530BED07}" destId="{8128B37C-7E44-44E9-9FC6-C87A87E159BB}" srcOrd="0" destOrd="0" presId="urn:microsoft.com/office/officeart/2005/8/layout/default"/>
    <dgm:cxn modelId="{ADC5174C-4759-4F43-BE12-35CDC4C1C1F9}" type="presOf" srcId="{22896151-DC7B-4445-AF25-D4DB3D73B4C5}" destId="{1CB0993F-0CAE-45E9-948B-10400C366E68}" srcOrd="0" destOrd="0" presId="urn:microsoft.com/office/officeart/2005/8/layout/default"/>
    <dgm:cxn modelId="{B548A54F-2039-4049-9EDA-0730C0E69764}" srcId="{22896151-DC7B-4445-AF25-D4DB3D73B4C5}" destId="{E77BDD51-859D-435C-8379-3FB842382468}" srcOrd="8" destOrd="0" parTransId="{923EA3C4-756D-4B06-8421-90049B3201EB}" sibTransId="{4D23705E-1CD6-46A8-BD21-8F5D6609B927}"/>
    <dgm:cxn modelId="{FA62D479-FF48-4FBA-A18D-9FF4336DED89}" type="presOf" srcId="{76C8B03B-FFA2-4E1B-B71F-6C683833BADD}" destId="{BC8C1AD9-E7C5-4CF5-8259-11585F8DBB73}" srcOrd="0" destOrd="0" presId="urn:microsoft.com/office/officeart/2005/8/layout/default"/>
    <dgm:cxn modelId="{3E3F777C-0487-44C1-ACCD-E5547A36BFB3}" type="presOf" srcId="{330B4542-8D77-4F34-9A96-A776113B5BBA}" destId="{9FAF81C1-64C8-46DD-8FB6-00C8CAD94FC0}" srcOrd="0" destOrd="0" presId="urn:microsoft.com/office/officeart/2005/8/layout/default"/>
    <dgm:cxn modelId="{EAE7D185-F708-4977-BF10-261D6CCF9A17}" type="presOf" srcId="{1C8EB5EF-5921-468D-98B3-450978AAFF0E}" destId="{BA015070-EAA2-4914-B1B4-E861A74666C7}" srcOrd="0" destOrd="0" presId="urn:microsoft.com/office/officeart/2005/8/layout/default"/>
    <dgm:cxn modelId="{1A29FE91-CCFC-4D34-B576-B900955F6296}" srcId="{22896151-DC7B-4445-AF25-D4DB3D73B4C5}" destId="{A886A2E8-8E0C-4CBE-A2F3-F95A15D65873}" srcOrd="7" destOrd="0" parTransId="{066E160A-42CC-4E62-AA2D-C9DC57FF7B63}" sibTransId="{8F6B5723-5594-4791-BE55-1E6EA84FB299}"/>
    <dgm:cxn modelId="{E33B9092-6C85-4DDD-B851-2C9D50CF95E0}" type="presOf" srcId="{6B398F63-6F4A-48E4-81FE-AE693319967C}" destId="{1B594CE5-7F41-4C06-B5D2-7D517EC8B1A7}" srcOrd="0" destOrd="0" presId="urn:microsoft.com/office/officeart/2005/8/layout/default"/>
    <dgm:cxn modelId="{1D61C192-7C01-466E-A1EB-6D20AE6DF910}" srcId="{22896151-DC7B-4445-AF25-D4DB3D73B4C5}" destId="{1C8EB5EF-5921-468D-98B3-450978AAFF0E}" srcOrd="10" destOrd="0" parTransId="{4A2D24E3-DA3A-4968-8C1A-2AF68042C386}" sibTransId="{9A2C07AD-FB97-4CE4-BC65-A173EACDE95F}"/>
    <dgm:cxn modelId="{BEAB23A0-53A4-4D8B-B354-57D376245AC1}" srcId="{22896151-DC7B-4445-AF25-D4DB3D73B4C5}" destId="{76C8B03B-FFA2-4E1B-B71F-6C683833BADD}" srcOrd="6" destOrd="0" parTransId="{EB29AFB0-2571-4171-B806-67110AE54374}" sibTransId="{4C0798B4-4443-49FF-9EC6-ED646AACBE8D}"/>
    <dgm:cxn modelId="{67E0AFAC-F1AF-441F-95B7-D8B5EABEF450}" type="presOf" srcId="{A886A2E8-8E0C-4CBE-A2F3-F95A15D65873}" destId="{6F71406A-F208-46A7-8847-79F90D20F62A}" srcOrd="0" destOrd="0" presId="urn:microsoft.com/office/officeart/2005/8/layout/default"/>
    <dgm:cxn modelId="{955C1ECD-EE37-4EE9-901E-BE3A9A56C408}" srcId="{22896151-DC7B-4445-AF25-D4DB3D73B4C5}" destId="{6BB97DB0-18A8-4534-A212-FA31D97560DC}" srcOrd="2" destOrd="0" parTransId="{625AFBFD-868F-41B2-B740-197AE7B9374B}" sibTransId="{BC9773D2-E3F2-464C-AC2E-B63AFD12ACDC}"/>
    <dgm:cxn modelId="{9A758FE4-1C22-48D5-A47D-97F7A16ECC25}" type="presOf" srcId="{7A3181E7-7ED9-41CA-8EE2-E973105C71A0}" destId="{F55E19FA-7BBC-45A2-AD9E-F286F6B14C4B}" srcOrd="0" destOrd="0" presId="urn:microsoft.com/office/officeart/2005/8/layout/default"/>
    <dgm:cxn modelId="{2B5A1FE8-6592-41C7-999A-CF1EA54EF7BB}" type="presOf" srcId="{EB1AD3C4-E080-4770-B3D3-DF1389C7C196}" destId="{62E07B56-45BE-4D1E-A468-1FBB9600F9C2}" srcOrd="0" destOrd="0" presId="urn:microsoft.com/office/officeart/2005/8/layout/default"/>
    <dgm:cxn modelId="{0F7911EF-A910-4DEC-9EE7-B29755A32EE3}" srcId="{22896151-DC7B-4445-AF25-D4DB3D73B4C5}" destId="{EB1AD3C4-E080-4770-B3D3-DF1389C7C196}" srcOrd="5" destOrd="0" parTransId="{1A0856DA-6518-4AFD-9CA8-7C25F769BD3B}" sibTransId="{6F4BB28D-7BF5-4F6B-A58A-88CABFADB54E}"/>
    <dgm:cxn modelId="{25C297FD-7046-4591-940C-8C670A484D46}" srcId="{22896151-DC7B-4445-AF25-D4DB3D73B4C5}" destId="{7A3181E7-7ED9-41CA-8EE2-E973105C71A0}" srcOrd="4" destOrd="0" parTransId="{0EEECA34-4026-41FF-BE48-76FA64A75B30}" sibTransId="{2CF571AC-F10F-4EDE-AD24-DF7579CC08E9}"/>
    <dgm:cxn modelId="{2964C4CA-CFB2-4E1F-8E29-C58F7C907E7D}" type="presParOf" srcId="{1CB0993F-0CAE-45E9-948B-10400C366E68}" destId="{D7393E35-4975-4334-93EC-3EDB24FD01FA}" srcOrd="0" destOrd="0" presId="urn:microsoft.com/office/officeart/2005/8/layout/default"/>
    <dgm:cxn modelId="{4591C521-3F82-4B5C-AC3E-B2A400734E52}" type="presParOf" srcId="{1CB0993F-0CAE-45E9-948B-10400C366E68}" destId="{395F4197-F115-45F0-967F-E9BB1E529A78}" srcOrd="1" destOrd="0" presId="urn:microsoft.com/office/officeart/2005/8/layout/default"/>
    <dgm:cxn modelId="{71FEB873-39CF-43F4-A8F2-F45C7DAC7CB0}" type="presParOf" srcId="{1CB0993F-0CAE-45E9-948B-10400C366E68}" destId="{9FAF81C1-64C8-46DD-8FB6-00C8CAD94FC0}" srcOrd="2" destOrd="0" presId="urn:microsoft.com/office/officeart/2005/8/layout/default"/>
    <dgm:cxn modelId="{66D46BF3-C183-4409-BB41-DDB254BD636F}" type="presParOf" srcId="{1CB0993F-0CAE-45E9-948B-10400C366E68}" destId="{3C28F04C-B05D-4FD0-8DD8-A1702C2F77C7}" srcOrd="3" destOrd="0" presId="urn:microsoft.com/office/officeart/2005/8/layout/default"/>
    <dgm:cxn modelId="{3C520B06-BA2A-4277-8BF7-E4F488229111}" type="presParOf" srcId="{1CB0993F-0CAE-45E9-948B-10400C366E68}" destId="{733FDA3D-395B-4196-965C-69F1053BB312}" srcOrd="4" destOrd="0" presId="urn:microsoft.com/office/officeart/2005/8/layout/default"/>
    <dgm:cxn modelId="{3E5D4712-B5ED-4A9B-98CF-93B0DA63FCE1}" type="presParOf" srcId="{1CB0993F-0CAE-45E9-948B-10400C366E68}" destId="{C09F2923-E5EA-46AB-9403-045397F7E1D0}" srcOrd="5" destOrd="0" presId="urn:microsoft.com/office/officeart/2005/8/layout/default"/>
    <dgm:cxn modelId="{7E3B8CDF-CED0-4936-A710-7E60555EE2C7}" type="presParOf" srcId="{1CB0993F-0CAE-45E9-948B-10400C366E68}" destId="{1B594CE5-7F41-4C06-B5D2-7D517EC8B1A7}" srcOrd="6" destOrd="0" presId="urn:microsoft.com/office/officeart/2005/8/layout/default"/>
    <dgm:cxn modelId="{2C623C2A-73F0-46BF-A1F2-DB9F63321108}" type="presParOf" srcId="{1CB0993F-0CAE-45E9-948B-10400C366E68}" destId="{292735C8-C869-4870-8B60-92DED4E9480C}" srcOrd="7" destOrd="0" presId="urn:microsoft.com/office/officeart/2005/8/layout/default"/>
    <dgm:cxn modelId="{23A48036-F62C-4A58-A63C-565B81B411D6}" type="presParOf" srcId="{1CB0993F-0CAE-45E9-948B-10400C366E68}" destId="{F55E19FA-7BBC-45A2-AD9E-F286F6B14C4B}" srcOrd="8" destOrd="0" presId="urn:microsoft.com/office/officeart/2005/8/layout/default"/>
    <dgm:cxn modelId="{95AD12F0-35A5-4BD8-8E9A-E8A1B84CE56D}" type="presParOf" srcId="{1CB0993F-0CAE-45E9-948B-10400C366E68}" destId="{C1D2CC14-6B00-4D32-A0D8-435D7480096B}" srcOrd="9" destOrd="0" presId="urn:microsoft.com/office/officeart/2005/8/layout/default"/>
    <dgm:cxn modelId="{1757DBD1-162D-497C-9FDD-7946F21F3313}" type="presParOf" srcId="{1CB0993F-0CAE-45E9-948B-10400C366E68}" destId="{62E07B56-45BE-4D1E-A468-1FBB9600F9C2}" srcOrd="10" destOrd="0" presId="urn:microsoft.com/office/officeart/2005/8/layout/default"/>
    <dgm:cxn modelId="{80D54041-DB1A-447C-8723-13D9A4621F9B}" type="presParOf" srcId="{1CB0993F-0CAE-45E9-948B-10400C366E68}" destId="{26F21852-39C9-4B47-B320-6F0C8CC4B2D8}" srcOrd="11" destOrd="0" presId="urn:microsoft.com/office/officeart/2005/8/layout/default"/>
    <dgm:cxn modelId="{1302777F-C0CC-451C-AC5B-73F17E28D6C5}" type="presParOf" srcId="{1CB0993F-0CAE-45E9-948B-10400C366E68}" destId="{BC8C1AD9-E7C5-4CF5-8259-11585F8DBB73}" srcOrd="12" destOrd="0" presId="urn:microsoft.com/office/officeart/2005/8/layout/default"/>
    <dgm:cxn modelId="{D0FF2B55-F0A4-464E-B3D0-9FA1C658F9BE}" type="presParOf" srcId="{1CB0993F-0CAE-45E9-948B-10400C366E68}" destId="{C3972435-7947-4AE9-9423-7CE0E4E7FB7C}" srcOrd="13" destOrd="0" presId="urn:microsoft.com/office/officeart/2005/8/layout/default"/>
    <dgm:cxn modelId="{1049794E-8FAD-4E45-A8D4-EA2ABD4FAA79}" type="presParOf" srcId="{1CB0993F-0CAE-45E9-948B-10400C366E68}" destId="{6F71406A-F208-46A7-8847-79F90D20F62A}" srcOrd="14" destOrd="0" presId="urn:microsoft.com/office/officeart/2005/8/layout/default"/>
    <dgm:cxn modelId="{A2A3DA03-54A4-4C92-AA70-6ED4537BE3DB}" type="presParOf" srcId="{1CB0993F-0CAE-45E9-948B-10400C366E68}" destId="{5540A21B-40F2-4DEF-AA65-3B5A7BA8A99A}" srcOrd="15" destOrd="0" presId="urn:microsoft.com/office/officeart/2005/8/layout/default"/>
    <dgm:cxn modelId="{9FB5C68F-E8B8-43A0-AB6D-4602922A94ED}" type="presParOf" srcId="{1CB0993F-0CAE-45E9-948B-10400C366E68}" destId="{F0ECD6C5-0B49-40D3-BB56-BF057AA9FC6E}" srcOrd="16" destOrd="0" presId="urn:microsoft.com/office/officeart/2005/8/layout/default"/>
    <dgm:cxn modelId="{F53D790A-1B50-4D83-BA4F-00D928075FCF}" type="presParOf" srcId="{1CB0993F-0CAE-45E9-948B-10400C366E68}" destId="{35FB916E-1D1E-4443-8ACD-0B7BF225F96F}" srcOrd="17" destOrd="0" presId="urn:microsoft.com/office/officeart/2005/8/layout/default"/>
    <dgm:cxn modelId="{52335DDB-B588-46AB-BD6B-3A8D921CB4A1}" type="presParOf" srcId="{1CB0993F-0CAE-45E9-948B-10400C366E68}" destId="{8128B37C-7E44-44E9-9FC6-C87A87E159BB}" srcOrd="18" destOrd="0" presId="urn:microsoft.com/office/officeart/2005/8/layout/default"/>
    <dgm:cxn modelId="{EC12FE68-A6BA-4957-BD75-97FD78DA7F18}" type="presParOf" srcId="{1CB0993F-0CAE-45E9-948B-10400C366E68}" destId="{F4B77D34-5317-4F3A-A2EE-FA672276E23D}" srcOrd="19" destOrd="0" presId="urn:microsoft.com/office/officeart/2005/8/layout/default"/>
    <dgm:cxn modelId="{B396F46A-7552-4049-9916-FF3D29656C7A}" type="presParOf" srcId="{1CB0993F-0CAE-45E9-948B-10400C366E68}" destId="{BA015070-EAA2-4914-B1B4-E861A74666C7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9056B84-C663-4FB7-831F-3ED5A87CE86A}">
      <dgm:prSet/>
      <dgm:spPr/>
      <dgm:t>
        <a:bodyPr/>
        <a:lstStyle/>
        <a:p>
          <a:r>
            <a:rPr lang="en-US" dirty="0"/>
            <a:t>Written contract that outlines the roles and responsibilities of the parties when conducting a clinical trial. </a:t>
          </a:r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/>
      <dgm:spPr/>
      <dgm:t>
        <a:bodyPr/>
        <a:lstStyle/>
        <a:p>
          <a:r>
            <a:rPr lang="en-US"/>
            <a:t>Terms and conditions are driven by FDA regulatory and Good Clinical Practice requirements to safeguard research participant health. </a:t>
          </a: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/>
      <dgm:spPr/>
      <dgm:t>
        <a:bodyPr/>
        <a:lstStyle/>
        <a:p>
          <a:r>
            <a:rPr lang="en-US"/>
            <a:t>Restriction related to publication, confidentiality and intellectual property to protect sponsor’s market position.</a:t>
          </a: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/>
      <dgm:spPr/>
      <dgm:t>
        <a:bodyPr/>
        <a:lstStyle/>
        <a:p>
          <a:r>
            <a:rPr lang="en-US" dirty="0"/>
            <a:t>Special type of agreement that covers more than one Clinical Trial or multiple confidential disclosures.</a:t>
          </a:r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/>
      <dgm:spPr/>
      <dgm:t>
        <a:bodyPr/>
        <a:lstStyle/>
        <a:p>
          <a:r>
            <a:rPr lang="en-US" dirty="0"/>
            <a:t>Similar to a CTA except that in addition to laying out the terms that will govern all the agreements formed under it, it also requires negotiation of a Statement of Work template.</a:t>
          </a: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/>
      <dgm:spPr/>
      <dgm:t>
        <a:bodyPr/>
        <a:lstStyle/>
        <a:p>
          <a:r>
            <a:rPr lang="en-US" dirty="0"/>
            <a:t>There are several additional review processes required depending on the expected dollar amount brought in under a Master Agreement. </a:t>
          </a:r>
        </a:p>
        <a:p>
          <a:endParaRPr lang="en-US" dirty="0"/>
        </a:p>
        <a:p>
          <a:r>
            <a:rPr lang="en-US" dirty="0"/>
            <a:t>Master Agreements live in RAMP and WISPER (previous system used for routing agreements and applications)</a:t>
          </a: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 custScaleY="170679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/>
      <dgm:spPr/>
      <dgm:t>
        <a:bodyPr/>
        <a:lstStyle/>
        <a:p>
          <a:r>
            <a:rPr lang="en-US" dirty="0"/>
            <a:t>Makes a change or changes to an existing agreement. These changes can be monetary, time, or terms of the agreement. They can also add more arms to a study.</a:t>
          </a:r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/>
      <dgm:spPr/>
      <dgm:t>
        <a:bodyPr/>
        <a:lstStyle/>
        <a:p>
          <a:r>
            <a:rPr lang="en-US" dirty="0"/>
            <a:t>If legal terms are not being changed, these can be signed as soon as the department informs us the budget is agreed upon.</a:t>
          </a: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/>
      <dgm:spPr/>
      <dgm:t>
        <a:bodyPr/>
        <a:lstStyle/>
        <a:p>
          <a:r>
            <a:rPr lang="en-US" dirty="0"/>
            <a:t>These should be created in RAMP from the existing study AGR record.</a:t>
          </a: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5CBD498-B158-4F1C-B5ED-807341A6723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9056B84-C663-4FB7-831F-3ED5A87CE86A}">
      <dgm:prSet/>
      <dgm:spPr/>
      <dgm:t>
        <a:bodyPr/>
        <a:lstStyle/>
        <a:p>
          <a:r>
            <a:rPr lang="en-US" dirty="0"/>
            <a:t>Expanded access asks for a single or small population of patients to be included on a study either because the study is not longer enrolling or the PI wants to use the drug differently than the study.</a:t>
          </a:r>
        </a:p>
      </dgm:t>
    </dgm:pt>
    <dgm:pt modelId="{73ABBF97-452C-435E-A21C-4674EE38036D}" type="parTrans" cxnId="{11E49FFE-2782-4737-B276-D25105BC342C}">
      <dgm:prSet/>
      <dgm:spPr/>
      <dgm:t>
        <a:bodyPr/>
        <a:lstStyle/>
        <a:p>
          <a:endParaRPr lang="en-US"/>
        </a:p>
      </dgm:t>
    </dgm:pt>
    <dgm:pt modelId="{2A0DBF76-098A-4E0A-8E81-6714DB7B18BD}" type="sibTrans" cxnId="{11E49FFE-2782-4737-B276-D25105BC342C}">
      <dgm:prSet/>
      <dgm:spPr/>
      <dgm:t>
        <a:bodyPr/>
        <a:lstStyle/>
        <a:p>
          <a:endParaRPr lang="en-US"/>
        </a:p>
      </dgm:t>
    </dgm:pt>
    <dgm:pt modelId="{8667249E-9E0F-4DAD-98DD-003858328E49}">
      <dgm:prSet/>
      <dgm:spPr/>
      <dgm:t>
        <a:bodyPr/>
        <a:lstStyle/>
        <a:p>
          <a:r>
            <a:rPr lang="en-US" dirty="0"/>
            <a:t>Compassionate use is asking for use of an unapproved drug for a single patient. This is usually a last ditch effort at care.</a:t>
          </a:r>
        </a:p>
      </dgm:t>
    </dgm:pt>
    <dgm:pt modelId="{A2D259C8-E63B-4C58-A40D-EB0A04B8CE2A}" type="parTrans" cxnId="{059ADC44-932A-4EC2-AB97-ED82821DEC25}">
      <dgm:prSet/>
      <dgm:spPr/>
      <dgm:t>
        <a:bodyPr/>
        <a:lstStyle/>
        <a:p>
          <a:endParaRPr lang="en-US"/>
        </a:p>
      </dgm:t>
    </dgm:pt>
    <dgm:pt modelId="{D81B40EF-23B2-43DD-9DB3-D4C8F09738B4}" type="sibTrans" cxnId="{059ADC44-932A-4EC2-AB97-ED82821DEC25}">
      <dgm:prSet/>
      <dgm:spPr/>
      <dgm:t>
        <a:bodyPr/>
        <a:lstStyle/>
        <a:p>
          <a:endParaRPr lang="en-US"/>
        </a:p>
      </dgm:t>
    </dgm:pt>
    <dgm:pt modelId="{97C48F8B-DD9D-4DA6-BF80-9F029F255142}">
      <dgm:prSet/>
      <dgm:spPr/>
      <dgm:t>
        <a:bodyPr/>
        <a:lstStyle/>
        <a:p>
          <a:r>
            <a:rPr lang="en-US" dirty="0"/>
            <a:t>These two types should be marked clearly in the title as they are urgent cases.</a:t>
          </a:r>
        </a:p>
      </dgm:t>
    </dgm:pt>
    <dgm:pt modelId="{820FECD1-0398-4A26-9366-ADF6C28BE6E9}" type="parTrans" cxnId="{B9549279-516C-460B-A914-8C0FD15764C4}">
      <dgm:prSet/>
      <dgm:spPr/>
      <dgm:t>
        <a:bodyPr/>
        <a:lstStyle/>
        <a:p>
          <a:endParaRPr lang="en-US"/>
        </a:p>
      </dgm:t>
    </dgm:pt>
    <dgm:pt modelId="{F73EDBB4-6275-4E1A-A933-0040285FCA8A}" type="sibTrans" cxnId="{B9549279-516C-460B-A914-8C0FD15764C4}">
      <dgm:prSet/>
      <dgm:spPr/>
      <dgm:t>
        <a:bodyPr/>
        <a:lstStyle/>
        <a:p>
          <a:endParaRPr lang="en-US"/>
        </a:p>
      </dgm:t>
    </dgm:pt>
    <dgm:pt modelId="{00D31D9C-09AF-4C9B-9556-E2D7AC817E24}" type="pres">
      <dgm:prSet presAssocID="{F5CBD498-B158-4F1C-B5ED-807341A67237}" presName="vert0" presStyleCnt="0">
        <dgm:presLayoutVars>
          <dgm:dir/>
          <dgm:animOne val="branch"/>
          <dgm:animLvl val="lvl"/>
        </dgm:presLayoutVars>
      </dgm:prSet>
      <dgm:spPr/>
    </dgm:pt>
    <dgm:pt modelId="{06413F93-B660-4E79-94A7-D9BEA47A49DB}" type="pres">
      <dgm:prSet presAssocID="{09056B84-C663-4FB7-831F-3ED5A87CE86A}" presName="thickLine" presStyleLbl="alignNode1" presStyleIdx="0" presStyleCnt="3"/>
      <dgm:spPr/>
    </dgm:pt>
    <dgm:pt modelId="{E52DF251-9F15-4EC9-8F3A-513CEBCB6740}" type="pres">
      <dgm:prSet presAssocID="{09056B84-C663-4FB7-831F-3ED5A87CE86A}" presName="horz1" presStyleCnt="0"/>
      <dgm:spPr/>
    </dgm:pt>
    <dgm:pt modelId="{C868B56B-D5CC-44DA-8DDE-D01AE1F316FA}" type="pres">
      <dgm:prSet presAssocID="{09056B84-C663-4FB7-831F-3ED5A87CE86A}" presName="tx1" presStyleLbl="revTx" presStyleIdx="0" presStyleCnt="3"/>
      <dgm:spPr/>
    </dgm:pt>
    <dgm:pt modelId="{4B93BEFF-D09E-48D1-9DB9-EA69A40E8C56}" type="pres">
      <dgm:prSet presAssocID="{09056B84-C663-4FB7-831F-3ED5A87CE86A}" presName="vert1" presStyleCnt="0"/>
      <dgm:spPr/>
    </dgm:pt>
    <dgm:pt modelId="{2AC384E9-873A-4BCA-A438-0341DC00D5CE}" type="pres">
      <dgm:prSet presAssocID="{8667249E-9E0F-4DAD-98DD-003858328E49}" presName="thickLine" presStyleLbl="alignNode1" presStyleIdx="1" presStyleCnt="3"/>
      <dgm:spPr/>
    </dgm:pt>
    <dgm:pt modelId="{F40E50B4-D43E-43C9-B079-9350A6577B06}" type="pres">
      <dgm:prSet presAssocID="{8667249E-9E0F-4DAD-98DD-003858328E49}" presName="horz1" presStyleCnt="0"/>
      <dgm:spPr/>
    </dgm:pt>
    <dgm:pt modelId="{D77373D4-7721-42FB-9B09-0AEB3A53954C}" type="pres">
      <dgm:prSet presAssocID="{8667249E-9E0F-4DAD-98DD-003858328E49}" presName="tx1" presStyleLbl="revTx" presStyleIdx="1" presStyleCnt="3"/>
      <dgm:spPr/>
    </dgm:pt>
    <dgm:pt modelId="{D47AE246-4661-47FE-839D-D468218AB2D2}" type="pres">
      <dgm:prSet presAssocID="{8667249E-9E0F-4DAD-98DD-003858328E49}" presName="vert1" presStyleCnt="0"/>
      <dgm:spPr/>
    </dgm:pt>
    <dgm:pt modelId="{4CE01ACE-26E3-4D6A-AD5E-239A33474600}" type="pres">
      <dgm:prSet presAssocID="{97C48F8B-DD9D-4DA6-BF80-9F029F255142}" presName="thickLine" presStyleLbl="alignNode1" presStyleIdx="2" presStyleCnt="3"/>
      <dgm:spPr/>
    </dgm:pt>
    <dgm:pt modelId="{E26A8786-8932-4E60-AB01-4363E07A4195}" type="pres">
      <dgm:prSet presAssocID="{97C48F8B-DD9D-4DA6-BF80-9F029F255142}" presName="horz1" presStyleCnt="0"/>
      <dgm:spPr/>
    </dgm:pt>
    <dgm:pt modelId="{DBF50136-74E8-4F40-B6A9-FA50A8E38AE3}" type="pres">
      <dgm:prSet presAssocID="{97C48F8B-DD9D-4DA6-BF80-9F029F255142}" presName="tx1" presStyleLbl="revTx" presStyleIdx="2" presStyleCnt="3"/>
      <dgm:spPr/>
    </dgm:pt>
    <dgm:pt modelId="{A21B0810-F2EA-4603-8880-E70634BF0B6B}" type="pres">
      <dgm:prSet presAssocID="{97C48F8B-DD9D-4DA6-BF80-9F029F255142}" presName="vert1" presStyleCnt="0"/>
      <dgm:spPr/>
    </dgm:pt>
  </dgm:ptLst>
  <dgm:cxnLst>
    <dgm:cxn modelId="{059ADC44-932A-4EC2-AB97-ED82821DEC25}" srcId="{F5CBD498-B158-4F1C-B5ED-807341A67237}" destId="{8667249E-9E0F-4DAD-98DD-003858328E49}" srcOrd="1" destOrd="0" parTransId="{A2D259C8-E63B-4C58-A40D-EB0A04B8CE2A}" sibTransId="{D81B40EF-23B2-43DD-9DB3-D4C8F09738B4}"/>
    <dgm:cxn modelId="{91E06A4C-7BC2-4EE5-9F36-46056075B202}" type="presOf" srcId="{8667249E-9E0F-4DAD-98DD-003858328E49}" destId="{D77373D4-7721-42FB-9B09-0AEB3A53954C}" srcOrd="0" destOrd="0" presId="urn:microsoft.com/office/officeart/2008/layout/LinedList"/>
    <dgm:cxn modelId="{7623C974-D2BC-4A0F-B5D3-16A04F5395E1}" type="presOf" srcId="{09056B84-C663-4FB7-831F-3ED5A87CE86A}" destId="{C868B56B-D5CC-44DA-8DDE-D01AE1F316FA}" srcOrd="0" destOrd="0" presId="urn:microsoft.com/office/officeart/2008/layout/LinedList"/>
    <dgm:cxn modelId="{B9549279-516C-460B-A914-8C0FD15764C4}" srcId="{F5CBD498-B158-4F1C-B5ED-807341A67237}" destId="{97C48F8B-DD9D-4DA6-BF80-9F029F255142}" srcOrd="2" destOrd="0" parTransId="{820FECD1-0398-4A26-9366-ADF6C28BE6E9}" sibTransId="{F73EDBB4-6275-4E1A-A933-0040285FCA8A}"/>
    <dgm:cxn modelId="{15D9B783-1634-4D53-A014-8A4378BB5B1A}" type="presOf" srcId="{F5CBD498-B158-4F1C-B5ED-807341A67237}" destId="{00D31D9C-09AF-4C9B-9556-E2D7AC817E24}" srcOrd="0" destOrd="0" presId="urn:microsoft.com/office/officeart/2008/layout/LinedList"/>
    <dgm:cxn modelId="{40F527E9-50D9-4CC7-8057-666E0AD28FBC}" type="presOf" srcId="{97C48F8B-DD9D-4DA6-BF80-9F029F255142}" destId="{DBF50136-74E8-4F40-B6A9-FA50A8E38AE3}" srcOrd="0" destOrd="0" presId="urn:microsoft.com/office/officeart/2008/layout/LinedList"/>
    <dgm:cxn modelId="{11E49FFE-2782-4737-B276-D25105BC342C}" srcId="{F5CBD498-B158-4F1C-B5ED-807341A67237}" destId="{09056B84-C663-4FB7-831F-3ED5A87CE86A}" srcOrd="0" destOrd="0" parTransId="{73ABBF97-452C-435E-A21C-4674EE38036D}" sibTransId="{2A0DBF76-098A-4E0A-8E81-6714DB7B18BD}"/>
    <dgm:cxn modelId="{03395515-5DA3-46E7-8078-A16A72BC6138}" type="presParOf" srcId="{00D31D9C-09AF-4C9B-9556-E2D7AC817E24}" destId="{06413F93-B660-4E79-94A7-D9BEA47A49DB}" srcOrd="0" destOrd="0" presId="urn:microsoft.com/office/officeart/2008/layout/LinedList"/>
    <dgm:cxn modelId="{D5D653B5-5FB0-48AA-8A12-CC1B4CAC6A91}" type="presParOf" srcId="{00D31D9C-09AF-4C9B-9556-E2D7AC817E24}" destId="{E52DF251-9F15-4EC9-8F3A-513CEBCB6740}" srcOrd="1" destOrd="0" presId="urn:microsoft.com/office/officeart/2008/layout/LinedList"/>
    <dgm:cxn modelId="{6EA6466E-3941-44F9-8E60-A3363CD582D2}" type="presParOf" srcId="{E52DF251-9F15-4EC9-8F3A-513CEBCB6740}" destId="{C868B56B-D5CC-44DA-8DDE-D01AE1F316FA}" srcOrd="0" destOrd="0" presId="urn:microsoft.com/office/officeart/2008/layout/LinedList"/>
    <dgm:cxn modelId="{7B63347C-67E6-44AB-9D81-18E83C7657BB}" type="presParOf" srcId="{E52DF251-9F15-4EC9-8F3A-513CEBCB6740}" destId="{4B93BEFF-D09E-48D1-9DB9-EA69A40E8C56}" srcOrd="1" destOrd="0" presId="urn:microsoft.com/office/officeart/2008/layout/LinedList"/>
    <dgm:cxn modelId="{0F952345-8E20-4F39-9BC9-73C26388A629}" type="presParOf" srcId="{00D31D9C-09AF-4C9B-9556-E2D7AC817E24}" destId="{2AC384E9-873A-4BCA-A438-0341DC00D5CE}" srcOrd="2" destOrd="0" presId="urn:microsoft.com/office/officeart/2008/layout/LinedList"/>
    <dgm:cxn modelId="{FDF70424-93CB-446A-B745-FCD026DF7196}" type="presParOf" srcId="{00D31D9C-09AF-4C9B-9556-E2D7AC817E24}" destId="{F40E50B4-D43E-43C9-B079-9350A6577B06}" srcOrd="3" destOrd="0" presId="urn:microsoft.com/office/officeart/2008/layout/LinedList"/>
    <dgm:cxn modelId="{5559C72D-9AC3-4EE2-B97E-89E7758B90BB}" type="presParOf" srcId="{F40E50B4-D43E-43C9-B079-9350A6577B06}" destId="{D77373D4-7721-42FB-9B09-0AEB3A53954C}" srcOrd="0" destOrd="0" presId="urn:microsoft.com/office/officeart/2008/layout/LinedList"/>
    <dgm:cxn modelId="{74A17E14-3D50-48E7-BD5B-E821E62ED4CE}" type="presParOf" srcId="{F40E50B4-D43E-43C9-B079-9350A6577B06}" destId="{D47AE246-4661-47FE-839D-D468218AB2D2}" srcOrd="1" destOrd="0" presId="urn:microsoft.com/office/officeart/2008/layout/LinedList"/>
    <dgm:cxn modelId="{3196593D-2682-4F0C-8C2B-22896015AEB8}" type="presParOf" srcId="{00D31D9C-09AF-4C9B-9556-E2D7AC817E24}" destId="{4CE01ACE-26E3-4D6A-AD5E-239A33474600}" srcOrd="4" destOrd="0" presId="urn:microsoft.com/office/officeart/2008/layout/LinedList"/>
    <dgm:cxn modelId="{68F66A8F-86E0-4615-8460-3F61F89B0FCD}" type="presParOf" srcId="{00D31D9C-09AF-4C9B-9556-E2D7AC817E24}" destId="{E26A8786-8932-4E60-AB01-4363E07A4195}" srcOrd="5" destOrd="0" presId="urn:microsoft.com/office/officeart/2008/layout/LinedList"/>
    <dgm:cxn modelId="{BD76ACA7-E432-4EED-A664-BD8631EDA497}" type="presParOf" srcId="{E26A8786-8932-4E60-AB01-4363E07A4195}" destId="{DBF50136-74E8-4F40-B6A9-FA50A8E38AE3}" srcOrd="0" destOrd="0" presId="urn:microsoft.com/office/officeart/2008/layout/LinedList"/>
    <dgm:cxn modelId="{5B82B8AD-8950-4165-AE49-3DB8021156CC}" type="presParOf" srcId="{E26A8786-8932-4E60-AB01-4363E07A4195}" destId="{A21B0810-F2EA-4603-8880-E70634BF0B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3016AF-3DE1-41B6-87B4-8F3E2AB8DF1F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4AEC5B-8645-4706-ABBB-7DBD0C60285E}">
      <dgm:prSet phldrT="[Text]" phldr="0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dirty="0"/>
            <a:t>Creation of RAMP records and submission to RSP</a:t>
          </a:r>
        </a:p>
      </dgm:t>
    </dgm:pt>
    <dgm:pt modelId="{EEF20E7E-43E1-4E6F-9938-92061D1392E3}" type="parTrans" cxnId="{6D1C2F90-8778-4100-BD79-E89D9E9741C6}">
      <dgm:prSet/>
      <dgm:spPr/>
      <dgm:t>
        <a:bodyPr/>
        <a:lstStyle/>
        <a:p>
          <a:endParaRPr lang="en-US"/>
        </a:p>
      </dgm:t>
    </dgm:pt>
    <dgm:pt modelId="{B084F79B-A107-4F70-BA5B-9F2898BCFAB2}" type="sibTrans" cxnId="{6D1C2F90-8778-4100-BD79-E89D9E9741C6}">
      <dgm:prSet/>
      <dgm:spPr/>
      <dgm:t>
        <a:bodyPr/>
        <a:lstStyle/>
        <a:p>
          <a:endParaRPr lang="en-US"/>
        </a:p>
      </dgm:t>
    </dgm:pt>
    <dgm:pt modelId="{BFF8EA3C-A72E-4438-A31F-8CC28815575F}">
      <dgm:prSet phldrT="[Text]" phldr="0"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r>
            <a:rPr lang="en-US" dirty="0"/>
            <a:t>Negotiation of agreement terms and study budget</a:t>
          </a:r>
        </a:p>
      </dgm:t>
    </dgm:pt>
    <dgm:pt modelId="{05D7E6A3-310A-4143-92ED-1898562B4DE6}" type="parTrans" cxnId="{396BBFE9-3CAF-493C-BF33-4A15AAD490EE}">
      <dgm:prSet/>
      <dgm:spPr/>
      <dgm:t>
        <a:bodyPr/>
        <a:lstStyle/>
        <a:p>
          <a:endParaRPr lang="en-US"/>
        </a:p>
      </dgm:t>
    </dgm:pt>
    <dgm:pt modelId="{EB12EE4E-DBA3-425D-92A0-CA283D130ED2}" type="sibTrans" cxnId="{396BBFE9-3CAF-493C-BF33-4A15AAD490EE}">
      <dgm:prSet/>
      <dgm:spPr/>
      <dgm:t>
        <a:bodyPr/>
        <a:lstStyle/>
        <a:p>
          <a:endParaRPr lang="en-US"/>
        </a:p>
      </dgm:t>
    </dgm:pt>
    <dgm:pt modelId="{F823ED92-FD36-48FB-A419-CB514DD3B079}">
      <dgm:prSet phldrT="[Text]" phldr="0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US" dirty="0"/>
            <a:t>Agreement execution and routing to the Award Setup team</a:t>
          </a:r>
        </a:p>
      </dgm:t>
    </dgm:pt>
    <dgm:pt modelId="{C43401DD-CE43-4A82-AB64-6C649D61BCEA}" type="parTrans" cxnId="{AE16A685-ED05-4672-867D-5ED98B829B49}">
      <dgm:prSet/>
      <dgm:spPr/>
      <dgm:t>
        <a:bodyPr/>
        <a:lstStyle/>
        <a:p>
          <a:endParaRPr lang="en-US"/>
        </a:p>
      </dgm:t>
    </dgm:pt>
    <dgm:pt modelId="{75ABACF6-DA72-40F6-86A7-3C298654A914}" type="sibTrans" cxnId="{AE16A685-ED05-4672-867D-5ED98B829B49}">
      <dgm:prSet/>
      <dgm:spPr/>
      <dgm:t>
        <a:bodyPr/>
        <a:lstStyle/>
        <a:p>
          <a:endParaRPr lang="en-US"/>
        </a:p>
      </dgm:t>
    </dgm:pt>
    <dgm:pt modelId="{28064438-638F-4EA7-B181-153BD6C0E932}" type="pres">
      <dgm:prSet presAssocID="{AB3016AF-3DE1-41B6-87B4-8F3E2AB8DF1F}" presName="CompostProcess" presStyleCnt="0">
        <dgm:presLayoutVars>
          <dgm:dir/>
          <dgm:resizeHandles val="exact"/>
        </dgm:presLayoutVars>
      </dgm:prSet>
      <dgm:spPr/>
    </dgm:pt>
    <dgm:pt modelId="{E8AC7981-6275-41BA-9A70-32DD4FDDFCB1}" type="pres">
      <dgm:prSet presAssocID="{AB3016AF-3DE1-41B6-87B4-8F3E2AB8DF1F}" presName="arrow" presStyleLbl="bgShp" presStyleIdx="0" presStyleCnt="1"/>
      <dgm:spPr>
        <a:ln>
          <a:solidFill>
            <a:schemeClr val="tx1"/>
          </a:solidFill>
        </a:ln>
      </dgm:spPr>
    </dgm:pt>
    <dgm:pt modelId="{9C01A6BD-1F09-4E74-A92D-D7381CEB1A9D}" type="pres">
      <dgm:prSet presAssocID="{AB3016AF-3DE1-41B6-87B4-8F3E2AB8DF1F}" presName="linearProcess" presStyleCnt="0"/>
      <dgm:spPr/>
    </dgm:pt>
    <dgm:pt modelId="{88E191F5-5C48-4807-975D-A6C048CD466D}" type="pres">
      <dgm:prSet presAssocID="{624AEC5B-8645-4706-ABBB-7DBD0C60285E}" presName="textNode" presStyleLbl="node1" presStyleIdx="0" presStyleCnt="3">
        <dgm:presLayoutVars>
          <dgm:bulletEnabled val="1"/>
        </dgm:presLayoutVars>
      </dgm:prSet>
      <dgm:spPr/>
    </dgm:pt>
    <dgm:pt modelId="{8EA4F9CF-08A2-4C2E-8BC4-B9FC839E8BA4}" type="pres">
      <dgm:prSet presAssocID="{B084F79B-A107-4F70-BA5B-9F2898BCFAB2}" presName="sibTrans" presStyleCnt="0"/>
      <dgm:spPr/>
    </dgm:pt>
    <dgm:pt modelId="{3AD8327B-D859-4069-AF34-D3654D621888}" type="pres">
      <dgm:prSet presAssocID="{BFF8EA3C-A72E-4438-A31F-8CC28815575F}" presName="textNode" presStyleLbl="node1" presStyleIdx="1" presStyleCnt="3">
        <dgm:presLayoutVars>
          <dgm:bulletEnabled val="1"/>
        </dgm:presLayoutVars>
      </dgm:prSet>
      <dgm:spPr/>
    </dgm:pt>
    <dgm:pt modelId="{B725E7D3-CC3B-4293-9D3F-4EF6E3637377}" type="pres">
      <dgm:prSet presAssocID="{EB12EE4E-DBA3-425D-92A0-CA283D130ED2}" presName="sibTrans" presStyleCnt="0"/>
      <dgm:spPr/>
    </dgm:pt>
    <dgm:pt modelId="{1D955DB0-5513-473B-A429-13EB7EC5AF17}" type="pres">
      <dgm:prSet presAssocID="{F823ED92-FD36-48FB-A419-CB514DD3B079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FF6D320C-D4AD-457C-9AE2-D53EE7CD2154}" type="presOf" srcId="{624AEC5B-8645-4706-ABBB-7DBD0C60285E}" destId="{88E191F5-5C48-4807-975D-A6C048CD466D}" srcOrd="0" destOrd="0" presId="urn:microsoft.com/office/officeart/2005/8/layout/hProcess9"/>
    <dgm:cxn modelId="{63555569-8E97-4AFB-9208-168B92E4B2BF}" type="presOf" srcId="{BFF8EA3C-A72E-4438-A31F-8CC28815575F}" destId="{3AD8327B-D859-4069-AF34-D3654D621888}" srcOrd="0" destOrd="0" presId="urn:microsoft.com/office/officeart/2005/8/layout/hProcess9"/>
    <dgm:cxn modelId="{AE16A685-ED05-4672-867D-5ED98B829B49}" srcId="{AB3016AF-3DE1-41B6-87B4-8F3E2AB8DF1F}" destId="{F823ED92-FD36-48FB-A419-CB514DD3B079}" srcOrd="2" destOrd="0" parTransId="{C43401DD-CE43-4A82-AB64-6C649D61BCEA}" sibTransId="{75ABACF6-DA72-40F6-86A7-3C298654A914}"/>
    <dgm:cxn modelId="{6D1C2F90-8778-4100-BD79-E89D9E9741C6}" srcId="{AB3016AF-3DE1-41B6-87B4-8F3E2AB8DF1F}" destId="{624AEC5B-8645-4706-ABBB-7DBD0C60285E}" srcOrd="0" destOrd="0" parTransId="{EEF20E7E-43E1-4E6F-9938-92061D1392E3}" sibTransId="{B084F79B-A107-4F70-BA5B-9F2898BCFAB2}"/>
    <dgm:cxn modelId="{8BE287E8-FAF0-4550-BDAE-138BFA091071}" type="presOf" srcId="{F823ED92-FD36-48FB-A419-CB514DD3B079}" destId="{1D955DB0-5513-473B-A429-13EB7EC5AF17}" srcOrd="0" destOrd="0" presId="urn:microsoft.com/office/officeart/2005/8/layout/hProcess9"/>
    <dgm:cxn modelId="{396BBFE9-3CAF-493C-BF33-4A15AAD490EE}" srcId="{AB3016AF-3DE1-41B6-87B4-8F3E2AB8DF1F}" destId="{BFF8EA3C-A72E-4438-A31F-8CC28815575F}" srcOrd="1" destOrd="0" parTransId="{05D7E6A3-310A-4143-92ED-1898562B4DE6}" sibTransId="{EB12EE4E-DBA3-425D-92A0-CA283D130ED2}"/>
    <dgm:cxn modelId="{0A4573FE-6168-4B07-8700-2D3E6F950A52}" type="presOf" srcId="{AB3016AF-3DE1-41B6-87B4-8F3E2AB8DF1F}" destId="{28064438-638F-4EA7-B181-153BD6C0E932}" srcOrd="0" destOrd="0" presId="urn:microsoft.com/office/officeart/2005/8/layout/hProcess9"/>
    <dgm:cxn modelId="{4FEB3481-F2E4-44FE-9BDC-08D8AC79F838}" type="presParOf" srcId="{28064438-638F-4EA7-B181-153BD6C0E932}" destId="{E8AC7981-6275-41BA-9A70-32DD4FDDFCB1}" srcOrd="0" destOrd="0" presId="urn:microsoft.com/office/officeart/2005/8/layout/hProcess9"/>
    <dgm:cxn modelId="{AC1D1C20-15DF-4D0C-9388-84223570A5EA}" type="presParOf" srcId="{28064438-638F-4EA7-B181-153BD6C0E932}" destId="{9C01A6BD-1F09-4E74-A92D-D7381CEB1A9D}" srcOrd="1" destOrd="0" presId="urn:microsoft.com/office/officeart/2005/8/layout/hProcess9"/>
    <dgm:cxn modelId="{B47E9EC7-759B-4777-9276-BBEFA1E4D3F7}" type="presParOf" srcId="{9C01A6BD-1F09-4E74-A92D-D7381CEB1A9D}" destId="{88E191F5-5C48-4807-975D-A6C048CD466D}" srcOrd="0" destOrd="0" presId="urn:microsoft.com/office/officeart/2005/8/layout/hProcess9"/>
    <dgm:cxn modelId="{0975C1CB-5C1F-4B7F-8644-6C1346C48097}" type="presParOf" srcId="{9C01A6BD-1F09-4E74-A92D-D7381CEB1A9D}" destId="{8EA4F9CF-08A2-4C2E-8BC4-B9FC839E8BA4}" srcOrd="1" destOrd="0" presId="urn:microsoft.com/office/officeart/2005/8/layout/hProcess9"/>
    <dgm:cxn modelId="{5D77F210-D275-4BD5-A24D-23D2690EFA32}" type="presParOf" srcId="{9C01A6BD-1F09-4E74-A92D-D7381CEB1A9D}" destId="{3AD8327B-D859-4069-AF34-D3654D621888}" srcOrd="2" destOrd="0" presId="urn:microsoft.com/office/officeart/2005/8/layout/hProcess9"/>
    <dgm:cxn modelId="{32482217-8573-43D7-9A68-F910DF9CBF7B}" type="presParOf" srcId="{9C01A6BD-1F09-4E74-A92D-D7381CEB1A9D}" destId="{B725E7D3-CC3B-4293-9D3F-4EF6E3637377}" srcOrd="3" destOrd="0" presId="urn:microsoft.com/office/officeart/2005/8/layout/hProcess9"/>
    <dgm:cxn modelId="{F6307893-7220-4423-99A7-836213E191FD}" type="presParOf" srcId="{9C01A6BD-1F09-4E74-A92D-D7381CEB1A9D}" destId="{1D955DB0-5513-473B-A429-13EB7EC5AF17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3596828-9072-4934-9CFE-EDDB13F6E2CF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5049748-7657-4609-BC17-0B6CE19B759B}">
      <dgm:prSet/>
      <dgm:spPr>
        <a:solidFill>
          <a:srgbClr val="D00000"/>
        </a:solidFill>
      </dgm:spPr>
      <dgm:t>
        <a:bodyPr/>
        <a:lstStyle/>
        <a:p>
          <a:r>
            <a:rPr lang="en-US" b="1" dirty="0"/>
            <a:t>Collaboration w/ central campus units</a:t>
          </a:r>
          <a:endParaRPr lang="en-US" dirty="0"/>
        </a:p>
      </dgm:t>
    </dgm:pt>
    <dgm:pt modelId="{E7F12D4B-A426-4620-9B3F-3003FF36CB62}" type="parTrans" cxnId="{8069BB51-4EC6-4F66-9656-6EFFEBA10D9D}">
      <dgm:prSet/>
      <dgm:spPr/>
      <dgm:t>
        <a:bodyPr/>
        <a:lstStyle/>
        <a:p>
          <a:endParaRPr lang="en-US"/>
        </a:p>
      </dgm:t>
    </dgm:pt>
    <dgm:pt modelId="{B55090D0-31BE-4965-BB58-CE93FA3BD54D}" type="sibTrans" cxnId="{8069BB51-4EC6-4F66-9656-6EFFEBA10D9D}">
      <dgm:prSet/>
      <dgm:spPr/>
      <dgm:t>
        <a:bodyPr/>
        <a:lstStyle/>
        <a:p>
          <a:endParaRPr lang="en-US"/>
        </a:p>
      </dgm:t>
    </dgm:pt>
    <dgm:pt modelId="{8F80F048-95A3-41E1-97E9-24937CC1B6B1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Office of Legal Affairs</a:t>
          </a:r>
        </a:p>
      </dgm:t>
    </dgm:pt>
    <dgm:pt modelId="{FDB0FD1E-AA9B-4FE7-92B0-D7A1AC12255C}" type="parTrans" cxnId="{19252B45-4408-413C-93E4-5B5DC4F09DA3}">
      <dgm:prSet/>
      <dgm:spPr/>
      <dgm:t>
        <a:bodyPr/>
        <a:lstStyle/>
        <a:p>
          <a:endParaRPr lang="en-US"/>
        </a:p>
      </dgm:t>
    </dgm:pt>
    <dgm:pt modelId="{DBC656A4-91A7-4E16-94C9-67C0278E646C}" type="sibTrans" cxnId="{19252B45-4408-413C-93E4-5B5DC4F09DA3}">
      <dgm:prSet/>
      <dgm:spPr/>
      <dgm:t>
        <a:bodyPr/>
        <a:lstStyle/>
        <a:p>
          <a:endParaRPr lang="en-US"/>
        </a:p>
      </dgm:t>
    </dgm:pt>
    <dgm:pt modelId="{7DC912E0-3140-42CC-9F75-ED6A6B6E3343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Research Security and Export Control</a:t>
          </a:r>
        </a:p>
      </dgm:t>
    </dgm:pt>
    <dgm:pt modelId="{428DDE32-36AD-4423-B7B3-29118ED732C2}" type="parTrans" cxnId="{75011095-721F-427B-8D95-AF3C5DCDBF0F}">
      <dgm:prSet/>
      <dgm:spPr/>
      <dgm:t>
        <a:bodyPr/>
        <a:lstStyle/>
        <a:p>
          <a:endParaRPr lang="en-US"/>
        </a:p>
      </dgm:t>
    </dgm:pt>
    <dgm:pt modelId="{4E9C7244-CF15-4F3E-8802-02BD7B1407D4}" type="sibTrans" cxnId="{75011095-721F-427B-8D95-AF3C5DCDBF0F}">
      <dgm:prSet/>
      <dgm:spPr/>
      <dgm:t>
        <a:bodyPr/>
        <a:lstStyle/>
        <a:p>
          <a:endParaRPr lang="en-US"/>
        </a:p>
      </dgm:t>
    </dgm:pt>
    <dgm:pt modelId="{301B4EF4-7FA0-4F74-B012-DD70D65A7471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HIPAA Privacy Officer</a:t>
          </a:r>
        </a:p>
      </dgm:t>
    </dgm:pt>
    <dgm:pt modelId="{085BE8FD-C643-4E32-8A1C-5DF2949FFC78}" type="parTrans" cxnId="{5A57740D-F246-4697-AF3F-1C560334D795}">
      <dgm:prSet/>
      <dgm:spPr/>
      <dgm:t>
        <a:bodyPr/>
        <a:lstStyle/>
        <a:p>
          <a:endParaRPr lang="en-US"/>
        </a:p>
      </dgm:t>
    </dgm:pt>
    <dgm:pt modelId="{96AC885C-A771-4572-A892-5A4FF0821BDF}" type="sibTrans" cxnId="{5A57740D-F246-4697-AF3F-1C560334D795}">
      <dgm:prSet/>
      <dgm:spPr/>
      <dgm:t>
        <a:bodyPr/>
        <a:lstStyle/>
        <a:p>
          <a:endParaRPr lang="en-US"/>
        </a:p>
      </dgm:t>
    </dgm:pt>
    <dgm:pt modelId="{62590DDE-9A1A-4C84-93EE-40720568091A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Cybersecurity</a:t>
          </a:r>
        </a:p>
      </dgm:t>
    </dgm:pt>
    <dgm:pt modelId="{F3D96EC2-F6E6-4416-9DF1-B74001C75404}" type="parTrans" cxnId="{3A3F8A40-1A11-4C2D-B10B-378557433CDC}">
      <dgm:prSet/>
      <dgm:spPr/>
      <dgm:t>
        <a:bodyPr/>
        <a:lstStyle/>
        <a:p>
          <a:endParaRPr lang="en-US"/>
        </a:p>
      </dgm:t>
    </dgm:pt>
    <dgm:pt modelId="{8A6CB0D1-2CA1-45CA-BE53-3683A8C223F1}" type="sibTrans" cxnId="{3A3F8A40-1A11-4C2D-B10B-378557433CDC}">
      <dgm:prSet/>
      <dgm:spPr/>
      <dgm:t>
        <a:bodyPr/>
        <a:lstStyle/>
        <a:p>
          <a:endParaRPr lang="en-US"/>
        </a:p>
      </dgm:t>
    </dgm:pt>
    <dgm:pt modelId="{B1C0C3BA-1D08-48E6-BCF2-88176F4C4650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Risk Management</a:t>
          </a:r>
        </a:p>
      </dgm:t>
    </dgm:pt>
    <dgm:pt modelId="{B69B4A2D-F8DE-4703-9AB4-46ECED27F799}" type="parTrans" cxnId="{43B2D86A-8152-427E-90DE-D8F8B76D8C76}">
      <dgm:prSet/>
      <dgm:spPr/>
      <dgm:t>
        <a:bodyPr/>
        <a:lstStyle/>
        <a:p>
          <a:endParaRPr lang="en-US"/>
        </a:p>
      </dgm:t>
    </dgm:pt>
    <dgm:pt modelId="{4A9DB8C7-5249-449D-A0EF-35D78D801806}" type="sibTrans" cxnId="{43B2D86A-8152-427E-90DE-D8F8B76D8C76}">
      <dgm:prSet/>
      <dgm:spPr/>
      <dgm:t>
        <a:bodyPr/>
        <a:lstStyle/>
        <a:p>
          <a:endParaRPr lang="en-US"/>
        </a:p>
      </dgm:t>
    </dgm:pt>
    <dgm:pt modelId="{2B491ABB-0B86-4A9E-A583-FBC121BBFE63}">
      <dgm:prSet/>
      <dgm:spPr>
        <a:solidFill>
          <a:srgbClr val="D00000"/>
        </a:solidFill>
      </dgm:spPr>
      <dgm:t>
        <a:bodyPr/>
        <a:lstStyle/>
        <a:p>
          <a:r>
            <a:rPr lang="en-US" b="1" dirty="0"/>
            <a:t>Frequently negotiated terms:</a:t>
          </a:r>
          <a:endParaRPr lang="en-US" dirty="0"/>
        </a:p>
      </dgm:t>
    </dgm:pt>
    <dgm:pt modelId="{DE0EBDFA-5998-4D07-911E-FBBFD4268F10}" type="parTrans" cxnId="{D8711F7D-87D3-49B7-83F3-679EFC86624E}">
      <dgm:prSet/>
      <dgm:spPr/>
      <dgm:t>
        <a:bodyPr/>
        <a:lstStyle/>
        <a:p>
          <a:endParaRPr lang="en-US"/>
        </a:p>
      </dgm:t>
    </dgm:pt>
    <dgm:pt modelId="{37EFFA8F-6E77-421F-95D5-4361EB184957}" type="sibTrans" cxnId="{D8711F7D-87D3-49B7-83F3-679EFC86624E}">
      <dgm:prSet/>
      <dgm:spPr/>
      <dgm:t>
        <a:bodyPr/>
        <a:lstStyle/>
        <a:p>
          <a:endParaRPr lang="en-US"/>
        </a:p>
      </dgm:t>
    </dgm:pt>
    <dgm:pt modelId="{7715CB82-E688-4BB7-8352-6350BE049FA5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dirty="0"/>
            <a:t>Publication</a:t>
          </a:r>
        </a:p>
      </dgm:t>
    </dgm:pt>
    <dgm:pt modelId="{C69BFC3E-7A3E-4C0D-BF89-470D3870CF02}" type="parTrans" cxnId="{54C3E9B2-384A-4E21-BE5D-0FBF46106652}">
      <dgm:prSet/>
      <dgm:spPr/>
      <dgm:t>
        <a:bodyPr/>
        <a:lstStyle/>
        <a:p>
          <a:endParaRPr lang="en-US"/>
        </a:p>
      </dgm:t>
    </dgm:pt>
    <dgm:pt modelId="{C0EF6C0E-0CCF-4584-BB45-83F0FB74E664}" type="sibTrans" cxnId="{54C3E9B2-384A-4E21-BE5D-0FBF46106652}">
      <dgm:prSet/>
      <dgm:spPr/>
      <dgm:t>
        <a:bodyPr/>
        <a:lstStyle/>
        <a:p>
          <a:endParaRPr lang="en-US"/>
        </a:p>
      </dgm:t>
    </dgm:pt>
    <dgm:pt modelId="{A5903D4E-BD25-4C56-B598-F6D75184000E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/>
            <a:t>Confidentiality</a:t>
          </a:r>
        </a:p>
      </dgm:t>
    </dgm:pt>
    <dgm:pt modelId="{DA98660F-B1B7-4A18-B3C7-1E3DD3865197}" type="parTrans" cxnId="{75F73945-BA1B-4A59-B499-7CE94FC98E4B}">
      <dgm:prSet/>
      <dgm:spPr/>
      <dgm:t>
        <a:bodyPr/>
        <a:lstStyle/>
        <a:p>
          <a:endParaRPr lang="en-US"/>
        </a:p>
      </dgm:t>
    </dgm:pt>
    <dgm:pt modelId="{111FDD01-64F2-431F-9430-E86FE96577E8}" type="sibTrans" cxnId="{75F73945-BA1B-4A59-B499-7CE94FC98E4B}">
      <dgm:prSet/>
      <dgm:spPr/>
      <dgm:t>
        <a:bodyPr/>
        <a:lstStyle/>
        <a:p>
          <a:endParaRPr lang="en-US"/>
        </a:p>
      </dgm:t>
    </dgm:pt>
    <dgm:pt modelId="{B77A70CE-E48D-4AE9-950A-7DCD18C0B049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/>
            <a:t>Indemnification</a:t>
          </a:r>
        </a:p>
      </dgm:t>
    </dgm:pt>
    <dgm:pt modelId="{72256B45-F766-4E03-8A36-7D83824D6FEE}" type="parTrans" cxnId="{57A40BD5-890F-45DD-9C31-9CEF4914EE01}">
      <dgm:prSet/>
      <dgm:spPr/>
      <dgm:t>
        <a:bodyPr/>
        <a:lstStyle/>
        <a:p>
          <a:endParaRPr lang="en-US"/>
        </a:p>
      </dgm:t>
    </dgm:pt>
    <dgm:pt modelId="{522FCAE5-2B19-42E3-B922-CFE1A1B9EF7B}" type="sibTrans" cxnId="{57A40BD5-890F-45DD-9C31-9CEF4914EE01}">
      <dgm:prSet/>
      <dgm:spPr/>
      <dgm:t>
        <a:bodyPr/>
        <a:lstStyle/>
        <a:p>
          <a:endParaRPr lang="en-US"/>
        </a:p>
      </dgm:t>
    </dgm:pt>
    <dgm:pt modelId="{72A5F6F1-C800-4A05-8CF5-B23A14693A0C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dirty="0"/>
            <a:t>Subject Injury Language</a:t>
          </a:r>
        </a:p>
      </dgm:t>
    </dgm:pt>
    <dgm:pt modelId="{592733E6-B9CE-42E9-9A42-57C583FF261F}" type="parTrans" cxnId="{29C2E239-4E0E-4A13-A64B-53362D1914C9}">
      <dgm:prSet/>
      <dgm:spPr/>
      <dgm:t>
        <a:bodyPr/>
        <a:lstStyle/>
        <a:p>
          <a:endParaRPr lang="en-US"/>
        </a:p>
      </dgm:t>
    </dgm:pt>
    <dgm:pt modelId="{25A8428A-C51C-467C-BDF1-A7B644D68E8D}" type="sibTrans" cxnId="{29C2E239-4E0E-4A13-A64B-53362D1914C9}">
      <dgm:prSet/>
      <dgm:spPr/>
      <dgm:t>
        <a:bodyPr/>
        <a:lstStyle/>
        <a:p>
          <a:endParaRPr lang="en-US"/>
        </a:p>
      </dgm:t>
    </dgm:pt>
    <dgm:pt modelId="{0F7E0DDA-9B9A-4586-8BCD-4B3B685E5854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/>
            <a:t>Safety Reporting</a:t>
          </a:r>
        </a:p>
      </dgm:t>
    </dgm:pt>
    <dgm:pt modelId="{472BB78F-FD20-45B0-BBE2-8D4B979117AB}" type="parTrans" cxnId="{F9865A52-30F5-40C0-B334-BF2DAA6D87B1}">
      <dgm:prSet/>
      <dgm:spPr/>
      <dgm:t>
        <a:bodyPr/>
        <a:lstStyle/>
        <a:p>
          <a:endParaRPr lang="en-US"/>
        </a:p>
      </dgm:t>
    </dgm:pt>
    <dgm:pt modelId="{BAF907BF-192A-474B-BC6D-0C4858633F05}" type="sibTrans" cxnId="{F9865A52-30F5-40C0-B334-BF2DAA6D87B1}">
      <dgm:prSet/>
      <dgm:spPr/>
      <dgm:t>
        <a:bodyPr/>
        <a:lstStyle/>
        <a:p>
          <a:endParaRPr lang="en-US"/>
        </a:p>
      </dgm:t>
    </dgm:pt>
    <dgm:pt modelId="{85A7EEFA-F64E-430A-AD26-22B4C129C74F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dirty="0"/>
            <a:t>IP</a:t>
          </a:r>
        </a:p>
      </dgm:t>
    </dgm:pt>
    <dgm:pt modelId="{06AF7005-11BE-40B2-BC54-7CFB31231732}" type="parTrans" cxnId="{1C24FE23-0A05-41A9-A5EB-3C6D3C5BE9CD}">
      <dgm:prSet/>
      <dgm:spPr/>
      <dgm:t>
        <a:bodyPr/>
        <a:lstStyle/>
        <a:p>
          <a:endParaRPr lang="en-US"/>
        </a:p>
      </dgm:t>
    </dgm:pt>
    <dgm:pt modelId="{550BF2D1-FF30-488B-8766-A0034B17DA2A}" type="sibTrans" cxnId="{1C24FE23-0A05-41A9-A5EB-3C6D3C5BE9CD}">
      <dgm:prSet/>
      <dgm:spPr/>
      <dgm:t>
        <a:bodyPr/>
        <a:lstStyle/>
        <a:p>
          <a:endParaRPr lang="en-US"/>
        </a:p>
      </dgm:t>
    </dgm:pt>
    <dgm:pt modelId="{5CF1941C-22E6-4AA9-B643-EB8F90187FC0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dirty="0"/>
            <a:t>Jurisdiction and Governance</a:t>
          </a:r>
        </a:p>
      </dgm:t>
    </dgm:pt>
    <dgm:pt modelId="{0AE8D868-89E1-4C19-BC14-95B55B80A815}" type="parTrans" cxnId="{933D30A8-B941-45CE-9061-6E580E32B945}">
      <dgm:prSet/>
      <dgm:spPr/>
      <dgm:t>
        <a:bodyPr/>
        <a:lstStyle/>
        <a:p>
          <a:endParaRPr lang="en-US"/>
        </a:p>
      </dgm:t>
    </dgm:pt>
    <dgm:pt modelId="{BE7309F5-961B-477A-B213-B449BF927B76}" type="sibTrans" cxnId="{933D30A8-B941-45CE-9061-6E580E32B945}">
      <dgm:prSet/>
      <dgm:spPr/>
      <dgm:t>
        <a:bodyPr/>
        <a:lstStyle/>
        <a:p>
          <a:endParaRPr lang="en-US"/>
        </a:p>
      </dgm:t>
    </dgm:pt>
    <dgm:pt modelId="{81D1C4C2-F3BD-4141-AF49-6D1600B314AA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/>
            <a:t>Wisconsin Alumni Research Foundation (WARF) </a:t>
          </a:r>
        </a:p>
      </dgm:t>
    </dgm:pt>
    <dgm:pt modelId="{E670653B-7EEC-43BF-9035-121DD28FA9A0}" type="parTrans" cxnId="{A8DC6BF3-78A7-4007-B92C-3167EB1D5AFC}">
      <dgm:prSet/>
      <dgm:spPr/>
    </dgm:pt>
    <dgm:pt modelId="{1904C4FC-BA7B-4E7A-AD61-67E84F0F5880}" type="sibTrans" cxnId="{A8DC6BF3-78A7-4007-B92C-3167EB1D5AFC}">
      <dgm:prSet/>
      <dgm:spPr/>
    </dgm:pt>
    <dgm:pt modelId="{F3BDEB7C-67DF-4633-99D0-21A19B5792A1}" type="pres">
      <dgm:prSet presAssocID="{D3596828-9072-4934-9CFE-EDDB13F6E2CF}" presName="linear" presStyleCnt="0">
        <dgm:presLayoutVars>
          <dgm:dir/>
          <dgm:animLvl val="lvl"/>
          <dgm:resizeHandles val="exact"/>
        </dgm:presLayoutVars>
      </dgm:prSet>
      <dgm:spPr/>
    </dgm:pt>
    <dgm:pt modelId="{F773E852-91AE-4D48-B643-C032B34EEC74}" type="pres">
      <dgm:prSet presAssocID="{35049748-7657-4609-BC17-0B6CE19B759B}" presName="parentLin" presStyleCnt="0"/>
      <dgm:spPr/>
    </dgm:pt>
    <dgm:pt modelId="{BAF61C92-B3EC-48AD-8AD5-8088350CDF53}" type="pres">
      <dgm:prSet presAssocID="{35049748-7657-4609-BC17-0B6CE19B759B}" presName="parentLeftMargin" presStyleLbl="node1" presStyleIdx="0" presStyleCnt="2"/>
      <dgm:spPr/>
    </dgm:pt>
    <dgm:pt modelId="{52731829-B54F-4FDE-B6C9-F4FEAB3BB97B}" type="pres">
      <dgm:prSet presAssocID="{35049748-7657-4609-BC17-0B6CE19B759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6774B12-0E53-48CB-99EE-624590584843}" type="pres">
      <dgm:prSet presAssocID="{35049748-7657-4609-BC17-0B6CE19B759B}" presName="negativeSpace" presStyleCnt="0"/>
      <dgm:spPr/>
    </dgm:pt>
    <dgm:pt modelId="{6A7D2690-3BF4-49A9-957E-EECE8066B427}" type="pres">
      <dgm:prSet presAssocID="{35049748-7657-4609-BC17-0B6CE19B759B}" presName="childText" presStyleLbl="conFgAcc1" presStyleIdx="0" presStyleCnt="2">
        <dgm:presLayoutVars>
          <dgm:bulletEnabled val="1"/>
        </dgm:presLayoutVars>
      </dgm:prSet>
      <dgm:spPr/>
    </dgm:pt>
    <dgm:pt modelId="{0ABD35C1-52E5-4B85-BD88-6AF347429B13}" type="pres">
      <dgm:prSet presAssocID="{B55090D0-31BE-4965-BB58-CE93FA3BD54D}" presName="spaceBetweenRectangles" presStyleCnt="0"/>
      <dgm:spPr/>
    </dgm:pt>
    <dgm:pt modelId="{80ED66EB-4A62-41B9-A07E-30D101E07036}" type="pres">
      <dgm:prSet presAssocID="{2B491ABB-0B86-4A9E-A583-FBC121BBFE63}" presName="parentLin" presStyleCnt="0"/>
      <dgm:spPr/>
    </dgm:pt>
    <dgm:pt modelId="{5A26438A-537A-467E-B7CE-72521ABE447A}" type="pres">
      <dgm:prSet presAssocID="{2B491ABB-0B86-4A9E-A583-FBC121BBFE63}" presName="parentLeftMargin" presStyleLbl="node1" presStyleIdx="0" presStyleCnt="2"/>
      <dgm:spPr/>
    </dgm:pt>
    <dgm:pt modelId="{88260A2B-DEE9-4FE2-BD56-461C427DE375}" type="pres">
      <dgm:prSet presAssocID="{2B491ABB-0B86-4A9E-A583-FBC121BBFE6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C284DBF-DA2B-43F3-84B9-B7021D813BE2}" type="pres">
      <dgm:prSet presAssocID="{2B491ABB-0B86-4A9E-A583-FBC121BBFE63}" presName="negativeSpace" presStyleCnt="0"/>
      <dgm:spPr/>
    </dgm:pt>
    <dgm:pt modelId="{29D4D15E-C112-4BFE-A3C7-D6D1E96C0572}" type="pres">
      <dgm:prSet presAssocID="{2B491ABB-0B86-4A9E-A583-FBC121BBFE6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E8AFD06-1AA9-45D6-A985-81D6CBE0840B}" type="presOf" srcId="{72A5F6F1-C800-4A05-8CF5-B23A14693A0C}" destId="{29D4D15E-C112-4BFE-A3C7-D6D1E96C0572}" srcOrd="0" destOrd="3" presId="urn:microsoft.com/office/officeart/2005/8/layout/list1"/>
    <dgm:cxn modelId="{D1979507-7125-44BA-A968-C04C821A518E}" type="presOf" srcId="{2B491ABB-0B86-4A9E-A583-FBC121BBFE63}" destId="{88260A2B-DEE9-4FE2-BD56-461C427DE375}" srcOrd="1" destOrd="0" presId="urn:microsoft.com/office/officeart/2005/8/layout/list1"/>
    <dgm:cxn modelId="{5A57740D-F246-4697-AF3F-1C560334D795}" srcId="{35049748-7657-4609-BC17-0B6CE19B759B}" destId="{301B4EF4-7FA0-4F74-B012-DD70D65A7471}" srcOrd="2" destOrd="0" parTransId="{085BE8FD-C643-4E32-8A1C-5DF2949FFC78}" sibTransId="{96AC885C-A771-4572-A892-5A4FF0821BDF}"/>
    <dgm:cxn modelId="{DF4EDA13-558D-43A3-BD00-DCB603E40DE6}" type="presOf" srcId="{0F7E0DDA-9B9A-4586-8BCD-4B3B685E5854}" destId="{29D4D15E-C112-4BFE-A3C7-D6D1E96C0572}" srcOrd="0" destOrd="4" presId="urn:microsoft.com/office/officeart/2005/8/layout/list1"/>
    <dgm:cxn modelId="{40935B1A-D134-4FA1-B3C0-A18B5657B379}" type="presOf" srcId="{85A7EEFA-F64E-430A-AD26-22B4C129C74F}" destId="{29D4D15E-C112-4BFE-A3C7-D6D1E96C0572}" srcOrd="0" destOrd="5" presId="urn:microsoft.com/office/officeart/2005/8/layout/list1"/>
    <dgm:cxn modelId="{A4CEAE1A-C72C-49D3-B605-840FAE214080}" type="presOf" srcId="{B77A70CE-E48D-4AE9-950A-7DCD18C0B049}" destId="{29D4D15E-C112-4BFE-A3C7-D6D1E96C0572}" srcOrd="0" destOrd="2" presId="urn:microsoft.com/office/officeart/2005/8/layout/list1"/>
    <dgm:cxn modelId="{1C24FE23-0A05-41A9-A5EB-3C6D3C5BE9CD}" srcId="{2B491ABB-0B86-4A9E-A583-FBC121BBFE63}" destId="{85A7EEFA-F64E-430A-AD26-22B4C129C74F}" srcOrd="5" destOrd="0" parTransId="{06AF7005-11BE-40B2-BC54-7CFB31231732}" sibTransId="{550BF2D1-FF30-488B-8766-A0034B17DA2A}"/>
    <dgm:cxn modelId="{E157E126-21DA-4D05-BED7-FC00573DCC89}" type="presOf" srcId="{A5903D4E-BD25-4C56-B598-F6D75184000E}" destId="{29D4D15E-C112-4BFE-A3C7-D6D1E96C0572}" srcOrd="0" destOrd="1" presId="urn:microsoft.com/office/officeart/2005/8/layout/list1"/>
    <dgm:cxn modelId="{488A1831-4557-4C68-B38F-79AAA6A69755}" type="presOf" srcId="{301B4EF4-7FA0-4F74-B012-DD70D65A7471}" destId="{6A7D2690-3BF4-49A9-957E-EECE8066B427}" srcOrd="0" destOrd="2" presId="urn:microsoft.com/office/officeart/2005/8/layout/list1"/>
    <dgm:cxn modelId="{7B3A4436-0283-4BBD-A93E-63D155C6EB11}" type="presOf" srcId="{7715CB82-E688-4BB7-8352-6350BE049FA5}" destId="{29D4D15E-C112-4BFE-A3C7-D6D1E96C0572}" srcOrd="0" destOrd="0" presId="urn:microsoft.com/office/officeart/2005/8/layout/list1"/>
    <dgm:cxn modelId="{29C2E239-4E0E-4A13-A64B-53362D1914C9}" srcId="{2B491ABB-0B86-4A9E-A583-FBC121BBFE63}" destId="{72A5F6F1-C800-4A05-8CF5-B23A14693A0C}" srcOrd="3" destOrd="0" parTransId="{592733E6-B9CE-42E9-9A42-57C583FF261F}" sibTransId="{25A8428A-C51C-467C-BDF1-A7B644D68E8D}"/>
    <dgm:cxn modelId="{C1C4C13A-A940-4A95-9FC2-6910C45CAEC0}" type="presOf" srcId="{81D1C4C2-F3BD-4141-AF49-6D1600B314AA}" destId="{6A7D2690-3BF4-49A9-957E-EECE8066B427}" srcOrd="0" destOrd="5" presId="urn:microsoft.com/office/officeart/2005/8/layout/list1"/>
    <dgm:cxn modelId="{3A3F8A40-1A11-4C2D-B10B-378557433CDC}" srcId="{35049748-7657-4609-BC17-0B6CE19B759B}" destId="{62590DDE-9A1A-4C84-93EE-40720568091A}" srcOrd="3" destOrd="0" parTransId="{F3D96EC2-F6E6-4416-9DF1-B74001C75404}" sibTransId="{8A6CB0D1-2CA1-45CA-BE53-3683A8C223F1}"/>
    <dgm:cxn modelId="{6A44C05E-BE7C-4C25-96B0-A23882FF31C7}" type="presOf" srcId="{D3596828-9072-4934-9CFE-EDDB13F6E2CF}" destId="{F3BDEB7C-67DF-4633-99D0-21A19B5792A1}" srcOrd="0" destOrd="0" presId="urn:microsoft.com/office/officeart/2005/8/layout/list1"/>
    <dgm:cxn modelId="{19252B45-4408-413C-93E4-5B5DC4F09DA3}" srcId="{35049748-7657-4609-BC17-0B6CE19B759B}" destId="{8F80F048-95A3-41E1-97E9-24937CC1B6B1}" srcOrd="0" destOrd="0" parTransId="{FDB0FD1E-AA9B-4FE7-92B0-D7A1AC12255C}" sibTransId="{DBC656A4-91A7-4E16-94C9-67C0278E646C}"/>
    <dgm:cxn modelId="{75F73945-BA1B-4A59-B499-7CE94FC98E4B}" srcId="{2B491ABB-0B86-4A9E-A583-FBC121BBFE63}" destId="{A5903D4E-BD25-4C56-B598-F6D75184000E}" srcOrd="1" destOrd="0" parTransId="{DA98660F-B1B7-4A18-B3C7-1E3DD3865197}" sibTransId="{111FDD01-64F2-431F-9430-E86FE96577E8}"/>
    <dgm:cxn modelId="{43B2D86A-8152-427E-90DE-D8F8B76D8C76}" srcId="{35049748-7657-4609-BC17-0B6CE19B759B}" destId="{B1C0C3BA-1D08-48E6-BCF2-88176F4C4650}" srcOrd="4" destOrd="0" parTransId="{B69B4A2D-F8DE-4703-9AB4-46ECED27F799}" sibTransId="{4A9DB8C7-5249-449D-A0EF-35D78D801806}"/>
    <dgm:cxn modelId="{8069BB51-4EC6-4F66-9656-6EFFEBA10D9D}" srcId="{D3596828-9072-4934-9CFE-EDDB13F6E2CF}" destId="{35049748-7657-4609-BC17-0B6CE19B759B}" srcOrd="0" destOrd="0" parTransId="{E7F12D4B-A426-4620-9B3F-3003FF36CB62}" sibTransId="{B55090D0-31BE-4965-BB58-CE93FA3BD54D}"/>
    <dgm:cxn modelId="{F9865A52-30F5-40C0-B334-BF2DAA6D87B1}" srcId="{2B491ABB-0B86-4A9E-A583-FBC121BBFE63}" destId="{0F7E0DDA-9B9A-4586-8BCD-4B3B685E5854}" srcOrd="4" destOrd="0" parTransId="{472BB78F-FD20-45B0-BBE2-8D4B979117AB}" sibTransId="{BAF907BF-192A-474B-BC6D-0C4858633F05}"/>
    <dgm:cxn modelId="{D8711F7D-87D3-49B7-83F3-679EFC86624E}" srcId="{D3596828-9072-4934-9CFE-EDDB13F6E2CF}" destId="{2B491ABB-0B86-4A9E-A583-FBC121BBFE63}" srcOrd="1" destOrd="0" parTransId="{DE0EBDFA-5998-4D07-911E-FBBFD4268F10}" sibTransId="{37EFFA8F-6E77-421F-95D5-4361EB184957}"/>
    <dgm:cxn modelId="{7AE57686-941E-47AF-9143-CF6780438DEB}" type="presOf" srcId="{35049748-7657-4609-BC17-0B6CE19B759B}" destId="{52731829-B54F-4FDE-B6C9-F4FEAB3BB97B}" srcOrd="1" destOrd="0" presId="urn:microsoft.com/office/officeart/2005/8/layout/list1"/>
    <dgm:cxn modelId="{75011095-721F-427B-8D95-AF3C5DCDBF0F}" srcId="{35049748-7657-4609-BC17-0B6CE19B759B}" destId="{7DC912E0-3140-42CC-9F75-ED6A6B6E3343}" srcOrd="1" destOrd="0" parTransId="{428DDE32-36AD-4423-B7B3-29118ED732C2}" sibTransId="{4E9C7244-CF15-4F3E-8802-02BD7B1407D4}"/>
    <dgm:cxn modelId="{1AEEFD98-84B4-4CDF-8E8F-A487BE86A09C}" type="presOf" srcId="{62590DDE-9A1A-4C84-93EE-40720568091A}" destId="{6A7D2690-3BF4-49A9-957E-EECE8066B427}" srcOrd="0" destOrd="3" presId="urn:microsoft.com/office/officeart/2005/8/layout/list1"/>
    <dgm:cxn modelId="{D44895A4-6A93-4655-B46A-9AFAB82FBF3F}" type="presOf" srcId="{35049748-7657-4609-BC17-0B6CE19B759B}" destId="{BAF61C92-B3EC-48AD-8AD5-8088350CDF53}" srcOrd="0" destOrd="0" presId="urn:microsoft.com/office/officeart/2005/8/layout/list1"/>
    <dgm:cxn modelId="{933D30A8-B941-45CE-9061-6E580E32B945}" srcId="{2B491ABB-0B86-4A9E-A583-FBC121BBFE63}" destId="{5CF1941C-22E6-4AA9-B643-EB8F90187FC0}" srcOrd="6" destOrd="0" parTransId="{0AE8D868-89E1-4C19-BC14-95B55B80A815}" sibTransId="{BE7309F5-961B-477A-B213-B449BF927B76}"/>
    <dgm:cxn modelId="{0F9066AF-DB63-41C4-8FA0-A2FACD306CF4}" type="presOf" srcId="{8F80F048-95A3-41E1-97E9-24937CC1B6B1}" destId="{6A7D2690-3BF4-49A9-957E-EECE8066B427}" srcOrd="0" destOrd="0" presId="urn:microsoft.com/office/officeart/2005/8/layout/list1"/>
    <dgm:cxn modelId="{54C3E9B2-384A-4E21-BE5D-0FBF46106652}" srcId="{2B491ABB-0B86-4A9E-A583-FBC121BBFE63}" destId="{7715CB82-E688-4BB7-8352-6350BE049FA5}" srcOrd="0" destOrd="0" parTransId="{C69BFC3E-7A3E-4C0D-BF89-470D3870CF02}" sibTransId="{C0EF6C0E-0CCF-4584-BB45-83F0FB74E664}"/>
    <dgm:cxn modelId="{6915A7C2-2E39-44FD-8D3D-88E97B13D83F}" type="presOf" srcId="{5CF1941C-22E6-4AA9-B643-EB8F90187FC0}" destId="{29D4D15E-C112-4BFE-A3C7-D6D1E96C0572}" srcOrd="0" destOrd="6" presId="urn:microsoft.com/office/officeart/2005/8/layout/list1"/>
    <dgm:cxn modelId="{8FDEC5C4-4155-40CF-AE03-2C7BC980C644}" type="presOf" srcId="{7DC912E0-3140-42CC-9F75-ED6A6B6E3343}" destId="{6A7D2690-3BF4-49A9-957E-EECE8066B427}" srcOrd="0" destOrd="1" presId="urn:microsoft.com/office/officeart/2005/8/layout/list1"/>
    <dgm:cxn modelId="{57A40BD5-890F-45DD-9C31-9CEF4914EE01}" srcId="{2B491ABB-0B86-4A9E-A583-FBC121BBFE63}" destId="{B77A70CE-E48D-4AE9-950A-7DCD18C0B049}" srcOrd="2" destOrd="0" parTransId="{72256B45-F766-4E03-8A36-7D83824D6FEE}" sibTransId="{522FCAE5-2B19-42E3-B922-CFE1A1B9EF7B}"/>
    <dgm:cxn modelId="{C0A557D5-EC48-46FA-88FD-6913670B4089}" type="presOf" srcId="{B1C0C3BA-1D08-48E6-BCF2-88176F4C4650}" destId="{6A7D2690-3BF4-49A9-957E-EECE8066B427}" srcOrd="0" destOrd="4" presId="urn:microsoft.com/office/officeart/2005/8/layout/list1"/>
    <dgm:cxn modelId="{A8DC6BF3-78A7-4007-B92C-3167EB1D5AFC}" srcId="{35049748-7657-4609-BC17-0B6CE19B759B}" destId="{81D1C4C2-F3BD-4141-AF49-6D1600B314AA}" srcOrd="5" destOrd="0" parTransId="{E670653B-7EEC-43BF-9035-121DD28FA9A0}" sibTransId="{1904C4FC-BA7B-4E7A-AD61-67E84F0F5880}"/>
    <dgm:cxn modelId="{2A48D1F8-F6AC-4935-9D9F-A7F35FB67C7E}" type="presOf" srcId="{2B491ABB-0B86-4A9E-A583-FBC121BBFE63}" destId="{5A26438A-537A-467E-B7CE-72521ABE447A}" srcOrd="0" destOrd="0" presId="urn:microsoft.com/office/officeart/2005/8/layout/list1"/>
    <dgm:cxn modelId="{E602BBE4-1C65-40F2-AA0E-4BA77295AC0F}" type="presParOf" srcId="{F3BDEB7C-67DF-4633-99D0-21A19B5792A1}" destId="{F773E852-91AE-4D48-B643-C032B34EEC74}" srcOrd="0" destOrd="0" presId="urn:microsoft.com/office/officeart/2005/8/layout/list1"/>
    <dgm:cxn modelId="{D0C36E15-B811-4063-99C7-D5AE9BB30F77}" type="presParOf" srcId="{F773E852-91AE-4D48-B643-C032B34EEC74}" destId="{BAF61C92-B3EC-48AD-8AD5-8088350CDF53}" srcOrd="0" destOrd="0" presId="urn:microsoft.com/office/officeart/2005/8/layout/list1"/>
    <dgm:cxn modelId="{55CC5138-E7A9-49A9-B67E-C30E08DD5869}" type="presParOf" srcId="{F773E852-91AE-4D48-B643-C032B34EEC74}" destId="{52731829-B54F-4FDE-B6C9-F4FEAB3BB97B}" srcOrd="1" destOrd="0" presId="urn:microsoft.com/office/officeart/2005/8/layout/list1"/>
    <dgm:cxn modelId="{76C17229-32DC-442D-B9BB-9143C38763D1}" type="presParOf" srcId="{F3BDEB7C-67DF-4633-99D0-21A19B5792A1}" destId="{D6774B12-0E53-48CB-99EE-624590584843}" srcOrd="1" destOrd="0" presId="urn:microsoft.com/office/officeart/2005/8/layout/list1"/>
    <dgm:cxn modelId="{5096B6BA-6545-4D37-B2D0-E384A1F8CA62}" type="presParOf" srcId="{F3BDEB7C-67DF-4633-99D0-21A19B5792A1}" destId="{6A7D2690-3BF4-49A9-957E-EECE8066B427}" srcOrd="2" destOrd="0" presId="urn:microsoft.com/office/officeart/2005/8/layout/list1"/>
    <dgm:cxn modelId="{D94AA9B1-40E5-4270-BE6B-0605A86E72BC}" type="presParOf" srcId="{F3BDEB7C-67DF-4633-99D0-21A19B5792A1}" destId="{0ABD35C1-52E5-4B85-BD88-6AF347429B13}" srcOrd="3" destOrd="0" presId="urn:microsoft.com/office/officeart/2005/8/layout/list1"/>
    <dgm:cxn modelId="{9DBC3B73-66B0-463F-8529-50D85B802339}" type="presParOf" srcId="{F3BDEB7C-67DF-4633-99D0-21A19B5792A1}" destId="{80ED66EB-4A62-41B9-A07E-30D101E07036}" srcOrd="4" destOrd="0" presId="urn:microsoft.com/office/officeart/2005/8/layout/list1"/>
    <dgm:cxn modelId="{0A2A0C0A-35E3-49EE-8E58-96D6836E9A9C}" type="presParOf" srcId="{80ED66EB-4A62-41B9-A07E-30D101E07036}" destId="{5A26438A-537A-467E-B7CE-72521ABE447A}" srcOrd="0" destOrd="0" presId="urn:microsoft.com/office/officeart/2005/8/layout/list1"/>
    <dgm:cxn modelId="{2FB7607E-B415-40D8-8318-B7F40BC371A0}" type="presParOf" srcId="{80ED66EB-4A62-41B9-A07E-30D101E07036}" destId="{88260A2B-DEE9-4FE2-BD56-461C427DE375}" srcOrd="1" destOrd="0" presId="urn:microsoft.com/office/officeart/2005/8/layout/list1"/>
    <dgm:cxn modelId="{CFD570BB-BE50-4207-8BBA-2B7D6E7059AA}" type="presParOf" srcId="{F3BDEB7C-67DF-4633-99D0-21A19B5792A1}" destId="{0C284DBF-DA2B-43F3-84B9-B7021D813BE2}" srcOrd="5" destOrd="0" presId="urn:microsoft.com/office/officeart/2005/8/layout/list1"/>
    <dgm:cxn modelId="{10F2417E-D3AA-4526-807D-F2F1887580CB}" type="presParOf" srcId="{F3BDEB7C-67DF-4633-99D0-21A19B5792A1}" destId="{29D4D15E-C112-4BFE-A3C7-D6D1E96C057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25E2B72-11B9-42FF-BDFD-2DF4CFD41E0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2D5C145-9CB0-4E8F-B6A2-BC7AB384FF7E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Internal</a:t>
          </a:r>
          <a:r>
            <a:rPr lang="en-US" dirty="0"/>
            <a:t>: RSP CTA Team will send a RAMP Ancillary Review (AR) request to primary contact to confirm</a:t>
          </a:r>
        </a:p>
      </dgm:t>
    </dgm:pt>
    <dgm:pt modelId="{E0829FC3-215A-483C-AFC5-EB3CFA73B2FC}" type="parTrans" cxnId="{3CD0B93F-A9D5-4FCD-970E-AF0AB40FAC91}">
      <dgm:prSet/>
      <dgm:spPr/>
      <dgm:t>
        <a:bodyPr/>
        <a:lstStyle/>
        <a:p>
          <a:endParaRPr lang="en-US"/>
        </a:p>
      </dgm:t>
    </dgm:pt>
    <dgm:pt modelId="{1E53E78C-A119-48D6-BD7F-D928A107B93D}" type="sibTrans" cxnId="{3CD0B93F-A9D5-4FCD-970E-AF0AB40FAC91}">
      <dgm:prSet/>
      <dgm:spPr/>
      <dgm:t>
        <a:bodyPr/>
        <a:lstStyle/>
        <a:p>
          <a:endParaRPr lang="en-US"/>
        </a:p>
      </dgm:t>
    </dgm:pt>
    <dgm:pt modelId="{842354FD-D312-4CA6-AF42-140202D4D80D}">
      <dgm:prSet custT="1"/>
      <dgm:spPr/>
      <dgm:t>
        <a:bodyPr/>
        <a:lstStyle/>
        <a:p>
          <a:r>
            <a:rPr lang="en-US" sz="2000" dirty="0"/>
            <a:t>The related FP has PI certification and Dean's Office approval</a:t>
          </a:r>
        </a:p>
      </dgm:t>
    </dgm:pt>
    <dgm:pt modelId="{195703B0-409C-4CED-A316-F4EFB996BD22}" type="parTrans" cxnId="{8DA50B63-07A2-4440-99B1-9A93E0FFF15E}">
      <dgm:prSet/>
      <dgm:spPr/>
      <dgm:t>
        <a:bodyPr/>
        <a:lstStyle/>
        <a:p>
          <a:endParaRPr lang="en-US"/>
        </a:p>
      </dgm:t>
    </dgm:pt>
    <dgm:pt modelId="{C4FFE187-BDD1-4A0D-990D-8EDB2C2BFBC7}" type="sibTrans" cxnId="{8DA50B63-07A2-4440-99B1-9A93E0FFF15E}">
      <dgm:prSet/>
      <dgm:spPr/>
      <dgm:t>
        <a:bodyPr/>
        <a:lstStyle/>
        <a:p>
          <a:endParaRPr lang="en-US"/>
        </a:p>
      </dgm:t>
    </dgm:pt>
    <dgm:pt modelId="{5EF1E60C-D6C5-4994-96A2-B0E568A9ADCA}">
      <dgm:prSet custT="1"/>
      <dgm:spPr/>
      <dgm:t>
        <a:bodyPr/>
        <a:lstStyle/>
        <a:p>
          <a:r>
            <a:rPr lang="en-US" sz="2000" dirty="0"/>
            <a:t>The budget is final and RSP can proceed with execution of the Agreement</a:t>
          </a:r>
        </a:p>
      </dgm:t>
    </dgm:pt>
    <dgm:pt modelId="{389E2569-1BBF-47C4-94E6-A46D82EC0DB5}" type="parTrans" cxnId="{5E6C3BE5-CA3B-425D-8A9F-87E62926C633}">
      <dgm:prSet/>
      <dgm:spPr/>
      <dgm:t>
        <a:bodyPr/>
        <a:lstStyle/>
        <a:p>
          <a:endParaRPr lang="en-US"/>
        </a:p>
      </dgm:t>
    </dgm:pt>
    <dgm:pt modelId="{9E9160CA-D49C-48D2-8D2B-CAE918615190}" type="sibTrans" cxnId="{5E6C3BE5-CA3B-425D-8A9F-87E62926C633}">
      <dgm:prSet/>
      <dgm:spPr/>
      <dgm:t>
        <a:bodyPr/>
        <a:lstStyle/>
        <a:p>
          <a:endParaRPr lang="en-US"/>
        </a:p>
      </dgm:t>
    </dgm:pt>
    <dgm:pt modelId="{D9BC36F0-6789-4067-BD57-839637FE393D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External</a:t>
          </a:r>
          <a:r>
            <a:rPr lang="en-US" dirty="0"/>
            <a:t>: Sponsors and/or CROs have various internal processes when processing execution copies </a:t>
          </a:r>
        </a:p>
      </dgm:t>
    </dgm:pt>
    <dgm:pt modelId="{8F788F64-A79C-46F8-84CC-BC55B4A0CD5F}" type="parTrans" cxnId="{BADF7D15-C598-4612-8E07-72000AD40B73}">
      <dgm:prSet/>
      <dgm:spPr/>
      <dgm:t>
        <a:bodyPr/>
        <a:lstStyle/>
        <a:p>
          <a:endParaRPr lang="en-US"/>
        </a:p>
      </dgm:t>
    </dgm:pt>
    <dgm:pt modelId="{D3218502-F7C2-43F7-9423-46D62B81549B}" type="sibTrans" cxnId="{BADF7D15-C598-4612-8E07-72000AD40B73}">
      <dgm:prSet/>
      <dgm:spPr/>
      <dgm:t>
        <a:bodyPr/>
        <a:lstStyle/>
        <a:p>
          <a:endParaRPr lang="en-US"/>
        </a:p>
      </dgm:t>
    </dgm:pt>
    <dgm:pt modelId="{95249C91-26CF-41CD-B503-6168702587A8}">
      <dgm:prSet custT="1"/>
      <dgm:spPr/>
      <dgm:t>
        <a:bodyPr/>
        <a:lstStyle/>
        <a:p>
          <a:r>
            <a:rPr lang="en-US" sz="2000" dirty="0"/>
            <a:t>Sponsor QC  take several rounds of reviews and approvals as each team member looks at a different section of the agreement</a:t>
          </a:r>
        </a:p>
      </dgm:t>
    </dgm:pt>
    <dgm:pt modelId="{7690BCAB-B5F0-42B5-9711-544A3DF7C0A5}" type="parTrans" cxnId="{52BA304C-A009-486B-B36C-1299842598EC}">
      <dgm:prSet/>
      <dgm:spPr/>
      <dgm:t>
        <a:bodyPr/>
        <a:lstStyle/>
        <a:p>
          <a:endParaRPr lang="en-US"/>
        </a:p>
      </dgm:t>
    </dgm:pt>
    <dgm:pt modelId="{607C35C5-C5AB-431D-A7BD-43AAA9D4F52D}" type="sibTrans" cxnId="{52BA304C-A009-486B-B36C-1299842598EC}">
      <dgm:prSet/>
      <dgm:spPr/>
      <dgm:t>
        <a:bodyPr/>
        <a:lstStyle/>
        <a:p>
          <a:endParaRPr lang="en-US"/>
        </a:p>
      </dgm:t>
    </dgm:pt>
    <dgm:pt modelId="{1D946854-027C-42AA-B2DD-5CA972B6B8F6}">
      <dgm:prSet custT="1"/>
      <dgm:spPr/>
      <dgm:t>
        <a:bodyPr/>
        <a:lstStyle/>
        <a:p>
          <a:r>
            <a:rPr lang="en-US" sz="2000" dirty="0"/>
            <a:t>Sponsor QC might be followed by financial and legal departmental approval </a:t>
          </a:r>
        </a:p>
      </dgm:t>
    </dgm:pt>
    <dgm:pt modelId="{0430C09A-8539-41DC-ACF2-0F4B361A34C8}" type="parTrans" cxnId="{3B76D650-1FE3-42EE-A833-35EDF26E7A0A}">
      <dgm:prSet/>
      <dgm:spPr/>
      <dgm:t>
        <a:bodyPr/>
        <a:lstStyle/>
        <a:p>
          <a:endParaRPr lang="en-US"/>
        </a:p>
      </dgm:t>
    </dgm:pt>
    <dgm:pt modelId="{784AABC9-8520-498F-8EC3-B4598C45A9DB}" type="sibTrans" cxnId="{3B76D650-1FE3-42EE-A833-35EDF26E7A0A}">
      <dgm:prSet/>
      <dgm:spPr/>
      <dgm:t>
        <a:bodyPr/>
        <a:lstStyle/>
        <a:p>
          <a:endParaRPr lang="en-US"/>
        </a:p>
      </dgm:t>
    </dgm:pt>
    <dgm:pt modelId="{02A87B34-850C-4365-A33A-C83E06C52FE4}" type="pres">
      <dgm:prSet presAssocID="{825E2B72-11B9-42FF-BDFD-2DF4CFD41E04}" presName="linear" presStyleCnt="0">
        <dgm:presLayoutVars>
          <dgm:animLvl val="lvl"/>
          <dgm:resizeHandles val="exact"/>
        </dgm:presLayoutVars>
      </dgm:prSet>
      <dgm:spPr/>
    </dgm:pt>
    <dgm:pt modelId="{5FDDB88E-82BD-4482-AF71-B249A559BF94}" type="pres">
      <dgm:prSet presAssocID="{E2D5C145-9CB0-4E8F-B6A2-BC7AB384FF7E}" presName="parentText" presStyleLbl="node1" presStyleIdx="0" presStyleCnt="2" custScaleY="71421">
        <dgm:presLayoutVars>
          <dgm:chMax val="0"/>
          <dgm:bulletEnabled val="1"/>
        </dgm:presLayoutVars>
      </dgm:prSet>
      <dgm:spPr/>
    </dgm:pt>
    <dgm:pt modelId="{48CF16A9-3FD6-4043-A0F4-BECF8CAAA605}" type="pres">
      <dgm:prSet presAssocID="{E2D5C145-9CB0-4E8F-B6A2-BC7AB384FF7E}" presName="childText" presStyleLbl="revTx" presStyleIdx="0" presStyleCnt="2">
        <dgm:presLayoutVars>
          <dgm:bulletEnabled val="1"/>
        </dgm:presLayoutVars>
      </dgm:prSet>
      <dgm:spPr/>
    </dgm:pt>
    <dgm:pt modelId="{B1B621FF-C144-4B04-82C6-EC0ADE83AD2A}" type="pres">
      <dgm:prSet presAssocID="{D9BC36F0-6789-4067-BD57-839637FE393D}" presName="parentText" presStyleLbl="node1" presStyleIdx="1" presStyleCnt="2" custScaleY="58916">
        <dgm:presLayoutVars>
          <dgm:chMax val="0"/>
          <dgm:bulletEnabled val="1"/>
        </dgm:presLayoutVars>
      </dgm:prSet>
      <dgm:spPr/>
    </dgm:pt>
    <dgm:pt modelId="{F17D21B5-8468-40F5-B7C1-370CDBFE42C0}" type="pres">
      <dgm:prSet presAssocID="{D9BC36F0-6789-4067-BD57-839637FE393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1559702-30D6-4033-9880-EA0533A56C4F}" type="presOf" srcId="{1D946854-027C-42AA-B2DD-5CA972B6B8F6}" destId="{F17D21B5-8468-40F5-B7C1-370CDBFE42C0}" srcOrd="0" destOrd="1" presId="urn:microsoft.com/office/officeart/2005/8/layout/vList2"/>
    <dgm:cxn modelId="{42D1C80A-1396-400A-8403-006F77C85309}" type="presOf" srcId="{842354FD-D312-4CA6-AF42-140202D4D80D}" destId="{48CF16A9-3FD6-4043-A0F4-BECF8CAAA605}" srcOrd="0" destOrd="0" presId="urn:microsoft.com/office/officeart/2005/8/layout/vList2"/>
    <dgm:cxn modelId="{BADF7D15-C598-4612-8E07-72000AD40B73}" srcId="{825E2B72-11B9-42FF-BDFD-2DF4CFD41E04}" destId="{D9BC36F0-6789-4067-BD57-839637FE393D}" srcOrd="1" destOrd="0" parTransId="{8F788F64-A79C-46F8-84CC-BC55B4A0CD5F}" sibTransId="{D3218502-F7C2-43F7-9423-46D62B81549B}"/>
    <dgm:cxn modelId="{3CD0B93F-A9D5-4FCD-970E-AF0AB40FAC91}" srcId="{825E2B72-11B9-42FF-BDFD-2DF4CFD41E04}" destId="{E2D5C145-9CB0-4E8F-B6A2-BC7AB384FF7E}" srcOrd="0" destOrd="0" parTransId="{E0829FC3-215A-483C-AFC5-EB3CFA73B2FC}" sibTransId="{1E53E78C-A119-48D6-BD7F-D928A107B93D}"/>
    <dgm:cxn modelId="{8DA50B63-07A2-4440-99B1-9A93E0FFF15E}" srcId="{E2D5C145-9CB0-4E8F-B6A2-BC7AB384FF7E}" destId="{842354FD-D312-4CA6-AF42-140202D4D80D}" srcOrd="0" destOrd="0" parTransId="{195703B0-409C-4CED-A316-F4EFB996BD22}" sibTransId="{C4FFE187-BDD1-4A0D-990D-8EDB2C2BFBC7}"/>
    <dgm:cxn modelId="{52BA304C-A009-486B-B36C-1299842598EC}" srcId="{D9BC36F0-6789-4067-BD57-839637FE393D}" destId="{95249C91-26CF-41CD-B503-6168702587A8}" srcOrd="0" destOrd="0" parTransId="{7690BCAB-B5F0-42B5-9711-544A3DF7C0A5}" sibTransId="{607C35C5-C5AB-431D-A7BD-43AAA9D4F52D}"/>
    <dgm:cxn modelId="{3B76D650-1FE3-42EE-A833-35EDF26E7A0A}" srcId="{D9BC36F0-6789-4067-BD57-839637FE393D}" destId="{1D946854-027C-42AA-B2DD-5CA972B6B8F6}" srcOrd="1" destOrd="0" parTransId="{0430C09A-8539-41DC-ACF2-0F4B361A34C8}" sibTransId="{784AABC9-8520-498F-8EC3-B4598C45A9DB}"/>
    <dgm:cxn modelId="{420CF671-52A5-432C-940B-FB2B96B01D2A}" type="presOf" srcId="{5EF1E60C-D6C5-4994-96A2-B0E568A9ADCA}" destId="{48CF16A9-3FD6-4043-A0F4-BECF8CAAA605}" srcOrd="0" destOrd="1" presId="urn:microsoft.com/office/officeart/2005/8/layout/vList2"/>
    <dgm:cxn modelId="{7AF42CA0-F51F-4542-BB66-3D70921E2CF2}" type="presOf" srcId="{E2D5C145-9CB0-4E8F-B6A2-BC7AB384FF7E}" destId="{5FDDB88E-82BD-4482-AF71-B249A559BF94}" srcOrd="0" destOrd="0" presId="urn:microsoft.com/office/officeart/2005/8/layout/vList2"/>
    <dgm:cxn modelId="{00B818BA-83AC-46FC-8539-4477C8653ACA}" type="presOf" srcId="{95249C91-26CF-41CD-B503-6168702587A8}" destId="{F17D21B5-8468-40F5-B7C1-370CDBFE42C0}" srcOrd="0" destOrd="0" presId="urn:microsoft.com/office/officeart/2005/8/layout/vList2"/>
    <dgm:cxn modelId="{220D7CC6-BA77-4FE5-BAE4-CBC3AE588691}" type="presOf" srcId="{D9BC36F0-6789-4067-BD57-839637FE393D}" destId="{B1B621FF-C144-4B04-82C6-EC0ADE83AD2A}" srcOrd="0" destOrd="0" presId="urn:microsoft.com/office/officeart/2005/8/layout/vList2"/>
    <dgm:cxn modelId="{B7EBA8D6-4998-46E0-8CAA-DC5166E20C54}" type="presOf" srcId="{825E2B72-11B9-42FF-BDFD-2DF4CFD41E04}" destId="{02A87B34-850C-4365-A33A-C83E06C52FE4}" srcOrd="0" destOrd="0" presId="urn:microsoft.com/office/officeart/2005/8/layout/vList2"/>
    <dgm:cxn modelId="{5E6C3BE5-CA3B-425D-8A9F-87E62926C633}" srcId="{E2D5C145-9CB0-4E8F-B6A2-BC7AB384FF7E}" destId="{5EF1E60C-D6C5-4994-96A2-B0E568A9ADCA}" srcOrd="1" destOrd="0" parTransId="{389E2569-1BBF-47C4-94E6-A46D82EC0DB5}" sibTransId="{9E9160CA-D49C-48D2-8D2B-CAE918615190}"/>
    <dgm:cxn modelId="{2095AFB6-6CDA-436E-BEC1-EA5B072585F5}" type="presParOf" srcId="{02A87B34-850C-4365-A33A-C83E06C52FE4}" destId="{5FDDB88E-82BD-4482-AF71-B249A559BF94}" srcOrd="0" destOrd="0" presId="urn:microsoft.com/office/officeart/2005/8/layout/vList2"/>
    <dgm:cxn modelId="{FFF07240-5A51-4673-A2E3-E9E1FF57CECF}" type="presParOf" srcId="{02A87B34-850C-4365-A33A-C83E06C52FE4}" destId="{48CF16A9-3FD6-4043-A0F4-BECF8CAAA605}" srcOrd="1" destOrd="0" presId="urn:microsoft.com/office/officeart/2005/8/layout/vList2"/>
    <dgm:cxn modelId="{4912ACB8-D2F7-40A9-800D-61E676F5DC07}" type="presParOf" srcId="{02A87B34-850C-4365-A33A-C83E06C52FE4}" destId="{B1B621FF-C144-4B04-82C6-EC0ADE83AD2A}" srcOrd="2" destOrd="0" presId="urn:microsoft.com/office/officeart/2005/8/layout/vList2"/>
    <dgm:cxn modelId="{AE1F083A-33BF-4D24-9D4C-AEECEA4B264B}" type="presParOf" srcId="{02A87B34-850C-4365-A33A-C83E06C52FE4}" destId="{F17D21B5-8468-40F5-B7C1-370CDBFE42C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7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79"/>
          <a:ext cx="6666833" cy="1467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rgbClr val="C5050C"/>
              </a:solidFill>
            </a:rPr>
            <a:t>A Clinical Trial is an interventional study where participants are prospectively assigned to one or more interventions (like drugs, devices, or behavioral changes) to evaluate their effect on health-related outcomes</a:t>
          </a:r>
          <a:r>
            <a:rPr lang="en-US" sz="2000" b="1" i="0" kern="1200" dirty="0">
              <a:solidFill>
                <a:schemeClr val="bg1"/>
              </a:solidFill>
            </a:rPr>
            <a:t>.</a:t>
          </a:r>
          <a:endParaRPr lang="en-US" sz="2000" b="1" i="0" kern="1200" dirty="0"/>
        </a:p>
      </dsp:txBody>
      <dsp:txXfrm>
        <a:off x="0" y="79"/>
        <a:ext cx="6666833" cy="1467338"/>
      </dsp:txXfrm>
    </dsp:sp>
    <dsp:sp modelId="{2AC384E9-873A-4BCA-A438-0341DC00D5CE}">
      <dsp:nvSpPr>
        <dsp:cNvPr id="0" name=""/>
        <dsp:cNvSpPr/>
      </dsp:nvSpPr>
      <dsp:spPr>
        <a:xfrm>
          <a:off x="0" y="146741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467418"/>
          <a:ext cx="6666833" cy="1467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Most Clinical Trials are sponsored by industry to study a drug or device in a patient population. Sometimes the federal government will sponsor a trial through NIH.</a:t>
          </a:r>
        </a:p>
      </dsp:txBody>
      <dsp:txXfrm>
        <a:off x="0" y="1467418"/>
        <a:ext cx="6666833" cy="1467338"/>
      </dsp:txXfrm>
    </dsp:sp>
    <dsp:sp modelId="{4CE01ACE-26E3-4D6A-AD5E-239A33474600}">
      <dsp:nvSpPr>
        <dsp:cNvPr id="0" name=""/>
        <dsp:cNvSpPr/>
      </dsp:nvSpPr>
      <dsp:spPr>
        <a:xfrm>
          <a:off x="0" y="29347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2934757"/>
          <a:ext cx="6660322" cy="25190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Clinical Trials can also be Investigator initiated, meaning a Principal Investigator at UW will  create a protocol using a drug, device or process and engage industry to provide either funding, material or both to support the study.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i="1" kern="1200" dirty="0">
            <a:solidFill>
              <a:schemeClr val="tx1"/>
            </a:solidFill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800" kern="1200" dirty="0">
              <a:solidFill>
                <a:schemeClr val="tx1"/>
              </a:solidFill>
            </a:rPr>
            <a:t>UW-Madison is member of the Accelerated Research Agreements group: ACTA Investigator-Initiated template available on the RSP Forms website .</a:t>
          </a:r>
        </a:p>
      </dsp:txBody>
      <dsp:txXfrm>
        <a:off x="0" y="2934757"/>
        <a:ext cx="6660322" cy="2519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+mn-lt"/>
            </a:rPr>
            <a:t>Sponsor and/or investigator agree on a potential collaboration</a:t>
          </a:r>
          <a:endParaRPr lang="en-US" sz="3200" b="1" i="0" kern="1200" dirty="0"/>
        </a:p>
      </dsp:txBody>
      <dsp:txXfrm>
        <a:off x="0" y="0"/>
        <a:ext cx="6666833" cy="2726960"/>
      </dsp:txXfrm>
    </dsp:sp>
    <dsp:sp modelId="{2AC384E9-873A-4BCA-A438-0341DC00D5CE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+mn-lt"/>
            </a:rPr>
            <a:t>Investigator completes eligibility / feasibility survey &amp; CDA with protocol synopsis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0" y="2726960"/>
        <a:ext cx="6666833" cy="2726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433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4338"/>
          <a:ext cx="6666833" cy="1659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Department regulatory startup &amp; budget negotiation, ancillary startup</a:t>
          </a:r>
          <a:endParaRPr lang="en-US" sz="3200" b="1" i="0" kern="1200" dirty="0"/>
        </a:p>
      </dsp:txBody>
      <dsp:txXfrm>
        <a:off x="0" y="4338"/>
        <a:ext cx="6666833" cy="1659078"/>
      </dsp:txXfrm>
    </dsp:sp>
    <dsp:sp modelId="{2AC384E9-873A-4BCA-A438-0341DC00D5CE}">
      <dsp:nvSpPr>
        <dsp:cNvPr id="0" name=""/>
        <dsp:cNvSpPr/>
      </dsp:nvSpPr>
      <dsp:spPr>
        <a:xfrm>
          <a:off x="0" y="166341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663416"/>
          <a:ext cx="6666833" cy="1659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RSP contract negotiation ***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0" y="1663416"/>
        <a:ext cx="6666833" cy="1659078"/>
      </dsp:txXfrm>
    </dsp:sp>
    <dsp:sp modelId="{4CE01ACE-26E3-4D6A-AD5E-239A33474600}">
      <dsp:nvSpPr>
        <dsp:cNvPr id="0" name=""/>
        <dsp:cNvSpPr/>
      </dsp:nvSpPr>
      <dsp:spPr>
        <a:xfrm>
          <a:off x="0" y="332249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3322494"/>
          <a:ext cx="6660322" cy="2127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Department and RSP maintain close communication throughout parallel negotiations </a:t>
          </a:r>
          <a:br>
            <a:rPr lang="en-US" sz="3200" kern="1200" dirty="0"/>
          </a:br>
          <a:endParaRPr lang="en-US" sz="3200" kern="1200" dirty="0">
            <a:solidFill>
              <a:schemeClr val="tx1"/>
            </a:solidFill>
          </a:endParaRPr>
        </a:p>
      </dsp:txBody>
      <dsp:txXfrm>
        <a:off x="0" y="3322494"/>
        <a:ext cx="6660322" cy="21270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93E35-4975-4334-93EC-3EDB24FD01FA}">
      <dsp:nvSpPr>
        <dsp:cNvPr id="0" name=""/>
        <dsp:cNvSpPr/>
      </dsp:nvSpPr>
      <dsp:spPr>
        <a:xfrm>
          <a:off x="858628" y="1315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CDAs </a:t>
          </a:r>
        </a:p>
      </dsp:txBody>
      <dsp:txXfrm>
        <a:off x="858628" y="1315"/>
        <a:ext cx="2046126" cy="1227675"/>
      </dsp:txXfrm>
    </dsp:sp>
    <dsp:sp modelId="{9FAF81C1-64C8-46DD-8FB6-00C8CAD94FC0}">
      <dsp:nvSpPr>
        <dsp:cNvPr id="0" name=""/>
        <dsp:cNvSpPr/>
      </dsp:nvSpPr>
      <dsp:spPr>
        <a:xfrm>
          <a:off x="3109367" y="1315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CTAs </a:t>
          </a:r>
        </a:p>
      </dsp:txBody>
      <dsp:txXfrm>
        <a:off x="3109367" y="1315"/>
        <a:ext cx="2046126" cy="1227675"/>
      </dsp:txXfrm>
    </dsp:sp>
    <dsp:sp modelId="{733FDA3D-395B-4196-965C-69F1053BB312}">
      <dsp:nvSpPr>
        <dsp:cNvPr id="0" name=""/>
        <dsp:cNvSpPr/>
      </dsp:nvSpPr>
      <dsp:spPr>
        <a:xfrm>
          <a:off x="5360106" y="1315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Agreements related to expanded access</a:t>
          </a:r>
        </a:p>
      </dsp:txBody>
      <dsp:txXfrm>
        <a:off x="5360106" y="1315"/>
        <a:ext cx="2046126" cy="1227675"/>
      </dsp:txXfrm>
    </dsp:sp>
    <dsp:sp modelId="{1B594CE5-7F41-4C06-B5D2-7D517EC8B1A7}">
      <dsp:nvSpPr>
        <dsp:cNvPr id="0" name=""/>
        <dsp:cNvSpPr/>
      </dsp:nvSpPr>
      <dsp:spPr>
        <a:xfrm>
          <a:off x="7610845" y="1315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DTUAs</a:t>
          </a:r>
        </a:p>
      </dsp:txBody>
      <dsp:txXfrm>
        <a:off x="7610845" y="1315"/>
        <a:ext cx="2046126" cy="1227675"/>
      </dsp:txXfrm>
    </dsp:sp>
    <dsp:sp modelId="{F55E19FA-7BBC-45A2-AD9E-F286F6B14C4B}">
      <dsp:nvSpPr>
        <dsp:cNvPr id="0" name=""/>
        <dsp:cNvSpPr/>
      </dsp:nvSpPr>
      <dsp:spPr>
        <a:xfrm>
          <a:off x="858628" y="1433604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MTAs</a:t>
          </a:r>
        </a:p>
      </dsp:txBody>
      <dsp:txXfrm>
        <a:off x="858628" y="1433604"/>
        <a:ext cx="2046126" cy="1227675"/>
      </dsp:txXfrm>
    </dsp:sp>
    <dsp:sp modelId="{62E07B56-45BE-4D1E-A468-1FBB9600F9C2}">
      <dsp:nvSpPr>
        <dsp:cNvPr id="0" name=""/>
        <dsp:cNvSpPr/>
      </dsp:nvSpPr>
      <dsp:spPr>
        <a:xfrm>
          <a:off x="3109367" y="1433604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BAAs</a:t>
          </a:r>
        </a:p>
      </dsp:txBody>
      <dsp:txXfrm>
        <a:off x="3109367" y="1433604"/>
        <a:ext cx="2046126" cy="1227675"/>
      </dsp:txXfrm>
    </dsp:sp>
    <dsp:sp modelId="{BC8C1AD9-E7C5-4CF5-8259-11585F8DBB73}">
      <dsp:nvSpPr>
        <dsp:cNvPr id="0" name=""/>
        <dsp:cNvSpPr/>
      </dsp:nvSpPr>
      <dsp:spPr>
        <a:xfrm>
          <a:off x="5360106" y="1433604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Non-funded agreements</a:t>
          </a:r>
        </a:p>
      </dsp:txBody>
      <dsp:txXfrm>
        <a:off x="5360106" y="1433604"/>
        <a:ext cx="2046126" cy="1227675"/>
      </dsp:txXfrm>
    </dsp:sp>
    <dsp:sp modelId="{6F71406A-F208-46A7-8847-79F90D20F62A}">
      <dsp:nvSpPr>
        <dsp:cNvPr id="0" name=""/>
        <dsp:cNvSpPr/>
      </dsp:nvSpPr>
      <dsp:spPr>
        <a:xfrm>
          <a:off x="7610845" y="1433604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Consortium agreements</a:t>
          </a:r>
        </a:p>
      </dsp:txBody>
      <dsp:txXfrm>
        <a:off x="7610845" y="1433604"/>
        <a:ext cx="2046126" cy="1227675"/>
      </dsp:txXfrm>
    </dsp:sp>
    <dsp:sp modelId="{F0ECD6C5-0B49-40D3-BB56-BF057AA9FC6E}">
      <dsp:nvSpPr>
        <dsp:cNvPr id="0" name=""/>
        <dsp:cNvSpPr/>
      </dsp:nvSpPr>
      <dsp:spPr>
        <a:xfrm>
          <a:off x="1983997" y="2865892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MCDAs and MCTAs</a:t>
          </a:r>
        </a:p>
      </dsp:txBody>
      <dsp:txXfrm>
        <a:off x="1983997" y="2865892"/>
        <a:ext cx="2046126" cy="1227675"/>
      </dsp:txXfrm>
    </dsp:sp>
    <dsp:sp modelId="{8128B37C-7E44-44E9-9FC6-C87A87E159BB}">
      <dsp:nvSpPr>
        <dsp:cNvPr id="0" name=""/>
        <dsp:cNvSpPr/>
      </dsp:nvSpPr>
      <dsp:spPr>
        <a:xfrm>
          <a:off x="4234736" y="2865892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Start-up agreements</a:t>
          </a:r>
        </a:p>
      </dsp:txBody>
      <dsp:txXfrm>
        <a:off x="4234736" y="2865892"/>
        <a:ext cx="2046126" cy="1227675"/>
      </dsp:txXfrm>
    </dsp:sp>
    <dsp:sp modelId="{BA015070-EAA2-4914-B1B4-E861A74666C7}">
      <dsp:nvSpPr>
        <dsp:cNvPr id="0" name=""/>
        <dsp:cNvSpPr/>
      </dsp:nvSpPr>
      <dsp:spPr>
        <a:xfrm>
          <a:off x="6485475" y="2865892"/>
          <a:ext cx="2046126" cy="1227675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SDAC records</a:t>
          </a:r>
        </a:p>
      </dsp:txBody>
      <dsp:txXfrm>
        <a:off x="6485475" y="2865892"/>
        <a:ext cx="2046126" cy="1227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Written contract that outlines the roles and responsibilities of the parties when conducting a clinical trial. </a:t>
          </a:r>
        </a:p>
      </dsp:txBody>
      <dsp:txXfrm>
        <a:off x="0" y="2663"/>
        <a:ext cx="6666833" cy="1816197"/>
      </dsp:txXfrm>
    </dsp:sp>
    <dsp:sp modelId="{2AC384E9-873A-4BCA-A438-0341DC00D5CE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Terms and conditions are driven by FDA regulatory and Good Clinical Practice requirements to safeguard research participant health. </a:t>
          </a:r>
        </a:p>
      </dsp:txBody>
      <dsp:txXfrm>
        <a:off x="0" y="1818861"/>
        <a:ext cx="6666833" cy="1816197"/>
      </dsp:txXfrm>
    </dsp:sp>
    <dsp:sp modelId="{4CE01ACE-26E3-4D6A-AD5E-239A33474600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Restriction related to publication, confidentiality and intellectual property to protect sponsor’s market position.</a:t>
          </a:r>
        </a:p>
      </dsp:txBody>
      <dsp:txXfrm>
        <a:off x="0" y="3635058"/>
        <a:ext cx="6666833" cy="18161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24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2465"/>
          <a:ext cx="6666833" cy="147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Special type of agreement that covers more than one Clinical Trial or multiple confidential disclosures.</a:t>
          </a:r>
        </a:p>
      </dsp:txBody>
      <dsp:txXfrm>
        <a:off x="0" y="2465"/>
        <a:ext cx="6666833" cy="1470001"/>
      </dsp:txXfrm>
    </dsp:sp>
    <dsp:sp modelId="{2AC384E9-873A-4BCA-A438-0341DC00D5CE}">
      <dsp:nvSpPr>
        <dsp:cNvPr id="0" name=""/>
        <dsp:cNvSpPr/>
      </dsp:nvSpPr>
      <dsp:spPr>
        <a:xfrm>
          <a:off x="0" y="147246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472467"/>
          <a:ext cx="6666833" cy="147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 a CTA except that in addition to laying out the terms that will govern all the agreements formed under it, it also requires negotiation of a Statement of Work template.</a:t>
          </a:r>
        </a:p>
      </dsp:txBody>
      <dsp:txXfrm>
        <a:off x="0" y="1472467"/>
        <a:ext cx="6666833" cy="1470001"/>
      </dsp:txXfrm>
    </dsp:sp>
    <dsp:sp modelId="{4CE01ACE-26E3-4D6A-AD5E-239A33474600}">
      <dsp:nvSpPr>
        <dsp:cNvPr id="0" name=""/>
        <dsp:cNvSpPr/>
      </dsp:nvSpPr>
      <dsp:spPr>
        <a:xfrm>
          <a:off x="0" y="294246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2942469"/>
          <a:ext cx="6660322" cy="250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There are several additional review processes required depending on the expected dollar amount brought in under a Master Agreement.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Master Agreements live in RAMP and WISPER (previous system used for routing agreements and applications)</a:t>
          </a:r>
        </a:p>
      </dsp:txBody>
      <dsp:txXfrm>
        <a:off x="0" y="2942469"/>
        <a:ext cx="6660322" cy="25089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Makes a change or changes to an existing agreement. These changes can be monetary, time, or terms of the agreement. They can also add more arms to a study.</a:t>
          </a:r>
        </a:p>
      </dsp:txBody>
      <dsp:txXfrm>
        <a:off x="0" y="2663"/>
        <a:ext cx="6666833" cy="1816197"/>
      </dsp:txXfrm>
    </dsp:sp>
    <dsp:sp modelId="{2AC384E9-873A-4BCA-A438-0341DC00D5CE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If legal terms are not being changed, these can be signed as soon as the department informs us the budget is agreed upon.</a:t>
          </a:r>
        </a:p>
      </dsp:txBody>
      <dsp:txXfrm>
        <a:off x="0" y="1818861"/>
        <a:ext cx="6666833" cy="1816197"/>
      </dsp:txXfrm>
    </dsp:sp>
    <dsp:sp modelId="{4CE01ACE-26E3-4D6A-AD5E-239A33474600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These should be created in RAMP from the existing study AGR record.</a:t>
          </a:r>
        </a:p>
      </dsp:txBody>
      <dsp:txXfrm>
        <a:off x="0" y="3635058"/>
        <a:ext cx="6666833" cy="181619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13F93-B660-4E79-94A7-D9BEA47A49DB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8B56B-D5CC-44DA-8DDE-D01AE1F316FA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Expanded access asks for a single or small population of patients to be included on a study either because the study is not longer enrolling or the PI wants to use the drug differently than the study.</a:t>
          </a:r>
        </a:p>
      </dsp:txBody>
      <dsp:txXfrm>
        <a:off x="0" y="2663"/>
        <a:ext cx="6666833" cy="1816197"/>
      </dsp:txXfrm>
    </dsp:sp>
    <dsp:sp modelId="{2AC384E9-873A-4BCA-A438-0341DC00D5CE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7373D4-7721-42FB-9B09-0AEB3A53954C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Compassionate use is asking for use of an unapproved drug for a single patient. This is usually a last ditch effort at care.</a:t>
          </a:r>
        </a:p>
      </dsp:txBody>
      <dsp:txXfrm>
        <a:off x="0" y="1818861"/>
        <a:ext cx="6666833" cy="1816197"/>
      </dsp:txXfrm>
    </dsp:sp>
    <dsp:sp modelId="{4CE01ACE-26E3-4D6A-AD5E-239A33474600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F50136-74E8-4F40-B6A9-FA50A8E38AE3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These two types should be marked clearly in the title as they are urgent cases.</a:t>
          </a:r>
        </a:p>
      </dsp:txBody>
      <dsp:txXfrm>
        <a:off x="0" y="3635058"/>
        <a:ext cx="6666833" cy="181619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C7981-6275-41BA-9A70-32DD4FDDFCB1}">
      <dsp:nvSpPr>
        <dsp:cNvPr id="0" name=""/>
        <dsp:cNvSpPr/>
      </dsp:nvSpPr>
      <dsp:spPr>
        <a:xfrm>
          <a:off x="628268" y="0"/>
          <a:ext cx="7120382" cy="520084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191F5-5C48-4807-975D-A6C048CD466D}">
      <dsp:nvSpPr>
        <dsp:cNvPr id="0" name=""/>
        <dsp:cNvSpPr/>
      </dsp:nvSpPr>
      <dsp:spPr>
        <a:xfrm>
          <a:off x="283866" y="1560252"/>
          <a:ext cx="2513076" cy="2080336"/>
        </a:xfrm>
        <a:prstGeom prst="roundRect">
          <a:avLst/>
        </a:prstGeom>
        <a:solidFill>
          <a:schemeClr val="tx1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Creation of RAMP records and submission to RSP</a:t>
          </a:r>
        </a:p>
      </dsp:txBody>
      <dsp:txXfrm>
        <a:off x="385420" y="1661806"/>
        <a:ext cx="2309968" cy="1877228"/>
      </dsp:txXfrm>
    </dsp:sp>
    <dsp:sp modelId="{3AD8327B-D859-4069-AF34-D3654D621888}">
      <dsp:nvSpPr>
        <dsp:cNvPr id="0" name=""/>
        <dsp:cNvSpPr/>
      </dsp:nvSpPr>
      <dsp:spPr>
        <a:xfrm>
          <a:off x="2931922" y="1560252"/>
          <a:ext cx="2513076" cy="2080336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Negotiation of agreement terms and study budget</a:t>
          </a:r>
        </a:p>
      </dsp:txBody>
      <dsp:txXfrm>
        <a:off x="3033476" y="1661806"/>
        <a:ext cx="2309968" cy="1877228"/>
      </dsp:txXfrm>
    </dsp:sp>
    <dsp:sp modelId="{1D955DB0-5513-473B-A429-13EB7EC5AF17}">
      <dsp:nvSpPr>
        <dsp:cNvPr id="0" name=""/>
        <dsp:cNvSpPr/>
      </dsp:nvSpPr>
      <dsp:spPr>
        <a:xfrm>
          <a:off x="5579977" y="1560252"/>
          <a:ext cx="2513076" cy="2080336"/>
        </a:xfrm>
        <a:prstGeom prst="roundRect">
          <a:avLst/>
        </a:prstGeom>
        <a:solidFill>
          <a:schemeClr val="tx1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Agreement execution and routing to the Award Setup team</a:t>
          </a:r>
        </a:p>
      </dsp:txBody>
      <dsp:txXfrm>
        <a:off x="5681531" y="1661806"/>
        <a:ext cx="2309968" cy="18772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D2690-3BF4-49A9-957E-EECE8066B427}">
      <dsp:nvSpPr>
        <dsp:cNvPr id="0" name=""/>
        <dsp:cNvSpPr/>
      </dsp:nvSpPr>
      <dsp:spPr>
        <a:xfrm>
          <a:off x="0" y="268609"/>
          <a:ext cx="6666833" cy="226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74904" rIns="51742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Office of Legal Affairs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Research Security and Export Control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HIPAA Privacy Officer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Cybersecurity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Risk Management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/>
            <a:t>Wisconsin Alumni Research Foundation (WARF) </a:t>
          </a:r>
        </a:p>
      </dsp:txBody>
      <dsp:txXfrm>
        <a:off x="0" y="268609"/>
        <a:ext cx="6666833" cy="2268000"/>
      </dsp:txXfrm>
    </dsp:sp>
    <dsp:sp modelId="{52731829-B54F-4FDE-B6C9-F4FEAB3BB97B}">
      <dsp:nvSpPr>
        <dsp:cNvPr id="0" name=""/>
        <dsp:cNvSpPr/>
      </dsp:nvSpPr>
      <dsp:spPr>
        <a:xfrm>
          <a:off x="333341" y="2929"/>
          <a:ext cx="4666783" cy="531360"/>
        </a:xfrm>
        <a:prstGeom prst="roundRect">
          <a:avLst/>
        </a:prstGeom>
        <a:solidFill>
          <a:srgbClr val="D00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Collaboration w/ central campus units</a:t>
          </a:r>
          <a:endParaRPr lang="en-US" sz="1800" kern="1200" dirty="0"/>
        </a:p>
      </dsp:txBody>
      <dsp:txXfrm>
        <a:off x="359280" y="28868"/>
        <a:ext cx="4614905" cy="479482"/>
      </dsp:txXfrm>
    </dsp:sp>
    <dsp:sp modelId="{29D4D15E-C112-4BFE-A3C7-D6D1E96C0572}">
      <dsp:nvSpPr>
        <dsp:cNvPr id="0" name=""/>
        <dsp:cNvSpPr/>
      </dsp:nvSpPr>
      <dsp:spPr>
        <a:xfrm>
          <a:off x="0" y="2899490"/>
          <a:ext cx="6666833" cy="255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74904" rIns="51742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Publication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Confidentiality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Indemnification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Subject Injury Language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Safety Reporting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IP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Jurisdiction and Governance</a:t>
          </a:r>
        </a:p>
      </dsp:txBody>
      <dsp:txXfrm>
        <a:off x="0" y="2899490"/>
        <a:ext cx="6666833" cy="2551500"/>
      </dsp:txXfrm>
    </dsp:sp>
    <dsp:sp modelId="{88260A2B-DEE9-4FE2-BD56-461C427DE375}">
      <dsp:nvSpPr>
        <dsp:cNvPr id="0" name=""/>
        <dsp:cNvSpPr/>
      </dsp:nvSpPr>
      <dsp:spPr>
        <a:xfrm>
          <a:off x="333341" y="2633809"/>
          <a:ext cx="4666783" cy="531360"/>
        </a:xfrm>
        <a:prstGeom prst="roundRect">
          <a:avLst/>
        </a:prstGeom>
        <a:solidFill>
          <a:srgbClr val="D00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Frequently negotiated terms:</a:t>
          </a:r>
          <a:endParaRPr lang="en-US" sz="1800" kern="1200" dirty="0"/>
        </a:p>
      </dsp:txBody>
      <dsp:txXfrm>
        <a:off x="359280" y="2659748"/>
        <a:ext cx="4614905" cy="4794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DDB88E-82BD-4482-AF71-B249A559BF94}">
      <dsp:nvSpPr>
        <dsp:cNvPr id="0" name=""/>
        <dsp:cNvSpPr/>
      </dsp:nvSpPr>
      <dsp:spPr>
        <a:xfrm>
          <a:off x="0" y="189162"/>
          <a:ext cx="6666833" cy="1256781"/>
        </a:xfrm>
        <a:prstGeom prst="roundRect">
          <a:avLst/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Internal</a:t>
          </a:r>
          <a:r>
            <a:rPr lang="en-US" sz="2100" kern="1200" dirty="0"/>
            <a:t>: RSP CTA Team will send a RAMP Ancillary Review (AR) request to primary contact to confirm</a:t>
          </a:r>
        </a:p>
      </dsp:txBody>
      <dsp:txXfrm>
        <a:off x="61351" y="250513"/>
        <a:ext cx="6544131" cy="1134079"/>
      </dsp:txXfrm>
    </dsp:sp>
    <dsp:sp modelId="{48CF16A9-3FD6-4043-A0F4-BECF8CAAA605}">
      <dsp:nvSpPr>
        <dsp:cNvPr id="0" name=""/>
        <dsp:cNvSpPr/>
      </dsp:nvSpPr>
      <dsp:spPr>
        <a:xfrm>
          <a:off x="0" y="1445943"/>
          <a:ext cx="6666833" cy="12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The related FP has PI certification and Dean's Office approval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The budget is final and RSP can proceed with execution of the Agreement</a:t>
          </a:r>
        </a:p>
      </dsp:txBody>
      <dsp:txXfrm>
        <a:off x="0" y="1445943"/>
        <a:ext cx="6666833" cy="1258560"/>
      </dsp:txXfrm>
    </dsp:sp>
    <dsp:sp modelId="{B1B621FF-C144-4B04-82C6-EC0ADE83AD2A}">
      <dsp:nvSpPr>
        <dsp:cNvPr id="0" name=""/>
        <dsp:cNvSpPr/>
      </dsp:nvSpPr>
      <dsp:spPr>
        <a:xfrm>
          <a:off x="0" y="2704503"/>
          <a:ext cx="6666833" cy="1036733"/>
        </a:xfrm>
        <a:prstGeom prst="roundRect">
          <a:avLst/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External</a:t>
          </a:r>
          <a:r>
            <a:rPr lang="en-US" sz="2100" kern="1200" dirty="0"/>
            <a:t>: Sponsors and/or CROs have various internal processes when processing execution copies </a:t>
          </a:r>
        </a:p>
      </dsp:txBody>
      <dsp:txXfrm>
        <a:off x="50609" y="2755112"/>
        <a:ext cx="6565615" cy="935515"/>
      </dsp:txXfrm>
    </dsp:sp>
    <dsp:sp modelId="{F17D21B5-8468-40F5-B7C1-370CDBFE42C0}">
      <dsp:nvSpPr>
        <dsp:cNvPr id="0" name=""/>
        <dsp:cNvSpPr/>
      </dsp:nvSpPr>
      <dsp:spPr>
        <a:xfrm>
          <a:off x="0" y="3741237"/>
          <a:ext cx="6666833" cy="1523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Sponsor QC  take several rounds of reviews and approvals as each team member looks at a different section of the agreement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Sponsor QC might be followed by financial and legal departmental approval </a:t>
          </a:r>
        </a:p>
      </dsp:txBody>
      <dsp:txXfrm>
        <a:off x="0" y="3741237"/>
        <a:ext cx="6666833" cy="1523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3T16:33:47.75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9E1DBE-AC70-466A-9ED5-23DE4DDE20E8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A5C777-F0ED-4CC9-BFED-4DB517B400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149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Phase I: Safety and tolerability are the primary focus. </a:t>
            </a:r>
          </a:p>
          <a:p>
            <a:r>
              <a:rPr lang="en-US" dirty="0"/>
              <a:t>Small group of healthy volunteers or patients receive the treatment. </a:t>
            </a:r>
          </a:p>
          <a:p>
            <a:r>
              <a:rPr lang="en-US" dirty="0"/>
              <a:t>Researchers determine the safe dosage and administration method. </a:t>
            </a:r>
          </a:p>
          <a:p>
            <a:endParaRPr lang="en-US" dirty="0"/>
          </a:p>
          <a:p>
            <a:r>
              <a:rPr lang="en-US" dirty="0"/>
              <a:t>Phase 2: </a:t>
            </a:r>
          </a:p>
          <a:p>
            <a:r>
              <a:rPr lang="en-US" dirty="0"/>
              <a:t>Expanded to a larger group of patients with the disease or condition. </a:t>
            </a:r>
          </a:p>
          <a:p>
            <a:r>
              <a:rPr lang="en-US" dirty="0"/>
              <a:t>Evaluates the effectiveness of the treatment and identifies potential side effects. </a:t>
            </a:r>
          </a:p>
          <a:p>
            <a:r>
              <a:rPr lang="en-US" dirty="0"/>
              <a:t>May include comparisons to existing treatments or a placebo. </a:t>
            </a:r>
          </a:p>
          <a:p>
            <a:endParaRPr lang="en-US" dirty="0"/>
          </a:p>
          <a:p>
            <a:r>
              <a:rPr lang="en-US" dirty="0"/>
              <a:t>Phase 3: </a:t>
            </a:r>
          </a:p>
          <a:p>
            <a:r>
              <a:rPr lang="en-US" dirty="0"/>
              <a:t>Large-scale study involving hundreds or thousands of patients. </a:t>
            </a:r>
          </a:p>
          <a:p>
            <a:r>
              <a:rPr lang="en-US" dirty="0"/>
              <a:t>Confirms the effectiveness and safety of the treatment. </a:t>
            </a:r>
          </a:p>
          <a:p>
            <a:r>
              <a:rPr lang="en-US" dirty="0"/>
              <a:t>Compares the new treatment to the standard of care. </a:t>
            </a:r>
          </a:p>
          <a:p>
            <a:endParaRPr lang="en-US" dirty="0"/>
          </a:p>
          <a:p>
            <a:r>
              <a:rPr lang="en-US" dirty="0"/>
              <a:t>Phase 4: </a:t>
            </a:r>
          </a:p>
          <a:p>
            <a:r>
              <a:rPr lang="en-US" dirty="0"/>
              <a:t>Post-market surveillance after the treatment is approved by regulatory agencies. </a:t>
            </a:r>
          </a:p>
          <a:p>
            <a:r>
              <a:rPr lang="en-US" dirty="0"/>
              <a:t>Monitors long-term effects and adverse events in a wider patient population. </a:t>
            </a:r>
          </a:p>
          <a:p>
            <a:r>
              <a:rPr lang="en-US" dirty="0"/>
              <a:t>Collects data on real-world use and effectiveness. 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084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27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sure whether we want to include this slide considering that the presentation will also include Jenny and Stephanie. Or we could structure the slides to incorporate two main sections: CTA and </a:t>
            </a:r>
            <a:r>
              <a:rPr lang="en-US"/>
              <a:t>Study Budget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4803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657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268DE-347F-1125-9775-01075A5EE4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984937-7471-6911-E6DD-25D5636CEC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11F90A-6669-CC0D-E852-0D2EB3080B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F0C22-6584-9B65-0ACF-1AA323F1C2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095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851B7-29A9-03B2-4D86-C06E0D954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ADDE11-74DB-B3E9-5A77-E8EE007F44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6759A9-3F11-3FF6-1A71-F05A48235A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 and CU agreements get moved to top priority when they come in. Need to be labeled as such so they get </a:t>
            </a:r>
            <a:r>
              <a:rPr lang="en-US"/>
              <a:t>this priority.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C8CA3-8CCB-C70D-19B9-1DDC02C98A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3418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Draft slides for Jenny’s and Stephanie’s review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C777-F0ED-4CC9-BFED-4DB517B4000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344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A3968-9809-33EA-F835-FD420A3AFD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Red Hat Display ExtraBold" panose="02010303040201060303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4D55E-C96D-E9CE-CD20-3884593E3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Red Hat Text" panose="02010303040201060303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6" name="Picture 15" descr="A white speech bubble with black text&#10;&#10;AI-generated content may be incorrect.">
            <a:extLst>
              <a:ext uri="{FF2B5EF4-FFF2-40B4-BE49-F238E27FC236}">
                <a16:creationId xmlns:a16="http://schemas.microsoft.com/office/drawing/2014/main" id="{8B3D0473-17ED-760C-9193-FD2F510E7A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343" y="5464695"/>
            <a:ext cx="4812022" cy="139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896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6FC1C-966C-08E4-7B38-8D93C5EC5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8B602-4C3F-CDF9-4E0D-F90BADDCB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17794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CD42E-8B0E-A652-FA3B-548169680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51454"/>
            <a:ext cx="10515600" cy="2852737"/>
          </a:xfrm>
        </p:spPr>
        <p:txBody>
          <a:bodyPr anchor="b"/>
          <a:lstStyle>
            <a:lvl1pPr algn="ctr">
              <a:spcAft>
                <a:spcPts val="1200"/>
              </a:spcAft>
              <a:defRPr sz="6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470759-D0A5-416A-31F3-2494F734D6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488630"/>
            <a:ext cx="10515600" cy="1500187"/>
          </a:xfrm>
        </p:spPr>
        <p:txBody>
          <a:bodyPr>
            <a:normAutofit/>
          </a:bodyPr>
          <a:lstStyle>
            <a:lvl1pPr marL="0" indent="0" algn="ctr">
              <a:buNone/>
              <a:defRPr sz="48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AB57725-4932-296D-3094-D7C9291EBAA3}"/>
              </a:ext>
            </a:extLst>
          </p:cNvPr>
          <p:cNvCxnSpPr/>
          <p:nvPr userDrawn="1"/>
        </p:nvCxnSpPr>
        <p:spPr>
          <a:xfrm>
            <a:off x="831850" y="3302493"/>
            <a:ext cx="105156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673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51629-7C8A-5380-4FD4-84FBB184B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78F9A-02C0-8809-B462-D9B8DDAA9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A4F0C-5DC4-B799-3F46-223F75CB5B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85581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4046A-50BB-B6B6-034A-6ED5B51C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E3D0E-C74A-7C8F-EC9B-9847C7E02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4199BE-BB02-CD97-FBA3-DE0C513860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F1309A-B0D6-2740-2C45-A51B8D1F50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E8049-3070-2577-A9DA-E00056DB82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spcBef>
                <a:spcPts val="600"/>
              </a:spcBef>
              <a:spcAft>
                <a:spcPts val="600"/>
              </a:spcAft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90226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52221-99B4-C82F-EF94-3EF2F33BF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54988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6534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2EE19-4F1F-157E-C92B-4B164BE3A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5234B-E717-03C7-910C-CF7A36209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 sz="3200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spcBef>
                <a:spcPts val="600"/>
              </a:spcBef>
              <a:spcAft>
                <a:spcPts val="600"/>
              </a:spcAft>
              <a:defRPr sz="2800"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spcBef>
                <a:spcPts val="600"/>
              </a:spcBef>
              <a:spcAft>
                <a:spcPts val="600"/>
              </a:spcAft>
              <a:defRPr sz="2400"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spcBef>
                <a:spcPts val="600"/>
              </a:spcBef>
              <a:spcAft>
                <a:spcPts val="600"/>
              </a:spcAft>
              <a:defRPr sz="2000"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spcBef>
                <a:spcPts val="600"/>
              </a:spcBef>
              <a:spcAft>
                <a:spcPts val="600"/>
              </a:spcAft>
              <a:defRPr sz="2000">
                <a:latin typeface="Verdana" panose="020B0604030504040204" pitchFamily="34" charset="0"/>
                <a:ea typeface="Verdana" panose="020B060403050404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0555DE-451B-C1D9-794E-968BA4C3C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3951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735D6-F7F7-5825-8E77-353F1C013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B58745-15AD-74E4-5E6A-1D7D157B3F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A3836C-0145-FDFE-EF43-BF8712284A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42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BB09-AA14-16DB-D110-BED22998D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1F66E-9A4C-D811-B35A-FF868F428D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38304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DB3D79-087F-F8AB-71EA-A23C61C0AE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81415F-0FDC-0141-F7B3-D24B40C913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>
            <a:lvl1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2pPr>
            <a:lvl3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3pPr>
            <a:lvl4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4pPr>
            <a:lvl5pPr>
              <a:defRPr>
                <a:latin typeface="Verdana" panose="020B0604030504040204" pitchFamily="34" charset="0"/>
                <a:ea typeface="Verdan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8855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5050C"/>
            </a:gs>
            <a:gs pos="98000">
              <a:srgbClr val="9B00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0A5577-64EF-F902-68C7-2563950F4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706D3-173F-77C1-D3EA-C0A38D4DAC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94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4798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Display ExtraBold" panose="02010303040201060303" pitchFamily="2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rial" panose="020B0604020202020204" pitchFamily="34" charset="0"/>
        <a:buNone/>
        <a:defRPr sz="40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Text" panose="02010303040201060303" pitchFamily="2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36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Text" panose="02010303040201060303" pitchFamily="2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32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Text" panose="02010303040201060303" pitchFamily="2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Text" panose="02010303040201060303" pitchFamily="2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Verdana" panose="020B0604030504040204" pitchFamily="34" charset="0"/>
          <a:ea typeface="Verdana" panose="020B0604030504040204" pitchFamily="34" charset="0"/>
          <a:cs typeface="Red Hat Text" panose="02010303040201060303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1.xml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4018-68C4-196B-1DE3-7E033FE87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5356" y="5687122"/>
            <a:ext cx="4824760" cy="102703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en-US" sz="4000" spc="600" dirty="0">
                <a:cs typeface="Red Hat Display Medium" panose="02010303040201060303" pitchFamily="2" charset="0"/>
              </a:rPr>
              <a:t>R</a:t>
            </a:r>
            <a:r>
              <a:rPr lang="en-US" sz="4000" spc="600" dirty="0">
                <a:solidFill>
                  <a:schemeClr val="bg1"/>
                </a:solidFill>
                <a:cs typeface="Red Hat Display Medium" panose="02010303040201060303" pitchFamily="2" charset="0"/>
              </a:rPr>
              <a:t>ED</a:t>
            </a:r>
            <a:br>
              <a:rPr lang="en-US" sz="2800" dirty="0">
                <a:solidFill>
                  <a:schemeClr val="bg1"/>
                </a:solidFill>
              </a:rPr>
            </a:br>
            <a:r>
              <a:rPr lang="en-US" sz="1050" dirty="0">
                <a:solidFill>
                  <a:schemeClr val="bg1"/>
                </a:solidFill>
              </a:rPr>
              <a:t>Research. Education. Development.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5" name="Picture 4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25AC696A-C477-BF02-3DF9-B98A399314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69" b="27789"/>
          <a:stretch>
            <a:fillRect/>
          </a:stretch>
        </p:blipFill>
        <p:spPr>
          <a:xfrm>
            <a:off x="9952036" y="6138746"/>
            <a:ext cx="1424494" cy="393589"/>
          </a:xfrm>
          <a:prstGeom prst="rect">
            <a:avLst/>
          </a:prstGeom>
        </p:spPr>
      </p:pic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B548C88C-C0D2-9135-B657-AB73E881E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129" y="393798"/>
            <a:ext cx="5941742" cy="594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6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00739-ADC8-BDCA-76E2-89D6BB19B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Clinical Trial Agreements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FB100-8968-054F-9372-5084BE1327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>
                <a:latin typeface="+mn-lt"/>
              </a:rPr>
              <a:t>Navigating the new systems and best practices</a:t>
            </a:r>
          </a:p>
        </p:txBody>
      </p:sp>
    </p:spTree>
    <p:extLst>
      <p:ext uri="{BB962C8B-B14F-4D97-AF65-F5344CB8AC3E}">
        <p14:creationId xmlns:p14="http://schemas.microsoft.com/office/powerpoint/2010/main" val="31531148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85C5C3-70AC-B133-F86D-45BE3EDA1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6632C8-E119-C42C-2DCB-EF3E22434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86DBE3-BC4D-22E1-EB04-5B9F1C85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ED3DE6-A811-FAF6-5275-3EC4FD269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941352-E500-0FD8-846C-3A8C48C0B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B29BF80-1CAC-A8A4-03B7-95C7A414A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D3FE33-3BC4-4C98-D57E-7275D8635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F4AB96-B1E6-B840-82C7-DA327CFF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What is a Clinical Trial?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E2C1FA6-43F6-D8BB-E49A-8A6EC37C0F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6123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1375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956F4E-A304-663D-55B0-44733E9CC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949C52E-2610-92AE-04ED-FE9654D94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E4C69D-EA51-D258-A398-4430F0EB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4F40090-C5B1-529D-6227-F876A0FCD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03EB8D-98D3-F100-DB55-86AFA58DD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8D3CB3C-6174-B0F4-5188-10078DDD4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E2413A-491F-A13D-CCE3-D2F42A347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E673CFF-C092-7912-88F0-ABCFB1DB9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How to get started?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7587B74-8A00-E623-6656-766B431E13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30589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459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56A2C-DE5D-3612-31A8-FCC6B5102C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4125-0353-054A-9D6A-AECD11F85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57" y="365125"/>
            <a:ext cx="11423373" cy="6141692"/>
          </a:xfrm>
        </p:spPr>
        <p:txBody>
          <a:bodyPr>
            <a:normAutofit/>
          </a:bodyPr>
          <a:lstStyle/>
          <a:p>
            <a:r>
              <a:rPr lang="en-US" b="1" dirty="0"/>
              <a:t>Next steps</a:t>
            </a:r>
            <a:br>
              <a:rPr lang="en-US" dirty="0"/>
            </a:br>
            <a:br>
              <a:rPr lang="en-US" sz="3800" dirty="0"/>
            </a:br>
            <a:r>
              <a:rPr lang="en-US" sz="3800" dirty="0"/>
              <a:t>- Site selection letter with startup package:</a:t>
            </a:r>
            <a:br>
              <a:rPr lang="en-US" sz="3800" dirty="0"/>
            </a:br>
            <a:r>
              <a:rPr lang="en-US" sz="3800" dirty="0"/>
              <a:t>	. CTA</a:t>
            </a:r>
            <a:br>
              <a:rPr lang="en-US" sz="3800" dirty="0"/>
            </a:br>
            <a:r>
              <a:rPr lang="en-US" sz="3800" dirty="0"/>
              <a:t>	. Protocol</a:t>
            </a:r>
            <a:br>
              <a:rPr lang="en-US" sz="3800" dirty="0"/>
            </a:br>
            <a:r>
              <a:rPr lang="en-US" sz="3800" dirty="0"/>
              <a:t>	. Manual of Operations (MOP)</a:t>
            </a:r>
            <a:br>
              <a:rPr lang="en-US" sz="3800" dirty="0"/>
            </a:br>
            <a:r>
              <a:rPr lang="en-US" sz="3800" dirty="0"/>
              <a:t>	. Proposed Budget (startup / per patient)</a:t>
            </a:r>
            <a:br>
              <a:rPr lang="en-US" sz="3800" dirty="0"/>
            </a:br>
            <a:r>
              <a:rPr lang="en-US" sz="3800" dirty="0"/>
              <a:t>	. Regulatory documents (consent 		 	templates, FDA approval, pharmaceutical 	or devices MOP, etc.)</a:t>
            </a:r>
          </a:p>
        </p:txBody>
      </p:sp>
    </p:spTree>
    <p:extLst>
      <p:ext uri="{BB962C8B-B14F-4D97-AF65-F5344CB8AC3E}">
        <p14:creationId xmlns:p14="http://schemas.microsoft.com/office/powerpoint/2010/main" val="3021538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1B9F19-2B2B-1419-F2C8-272710E19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D67615A-2A64-74F0-5C24-6C44D4618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FFCF458-DCA5-69A1-CE0A-E37413D93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585D65-3BFE-DA73-04DC-0E86CBDB1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8BA2E1-2C4F-7CA7-916A-3BE8CA9E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3D4FFCA-7A97-9ED3-AC90-6F10AC39B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BCCAAEB-F62A-F742-FE06-25ACDCA9E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94DC2FD-FB25-3FD2-ABA2-788D2594C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Study Start Up: several steps at once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8593DBF-6335-5D9C-011F-4F5EAF12B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50011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9261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6C72D-604E-9C1C-5C0D-7AB141454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683177"/>
            <a:ext cx="11834191" cy="628746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Department side:</a:t>
            </a:r>
            <a:br>
              <a:rPr lang="en-US" dirty="0"/>
            </a:br>
            <a:br>
              <a:rPr lang="en-US" dirty="0"/>
            </a:br>
            <a:r>
              <a:rPr lang="en-US" sz="3600" dirty="0"/>
              <a:t>- Budget negotiation (2 types of budget)</a:t>
            </a:r>
            <a:br>
              <a:rPr lang="en-US" sz="3600" dirty="0"/>
            </a:br>
            <a:r>
              <a:rPr lang="en-US" sz="3600" dirty="0"/>
              <a:t>- UROC review</a:t>
            </a:r>
            <a:br>
              <a:rPr lang="en-US" sz="3600" dirty="0"/>
            </a:br>
            <a:r>
              <a:rPr lang="en-US" sz="3600" dirty="0"/>
              <a:t>- IRB submission</a:t>
            </a:r>
            <a:br>
              <a:rPr lang="en-US" sz="3600" dirty="0"/>
            </a:br>
            <a:r>
              <a:rPr lang="en-US" sz="3600" dirty="0"/>
              <a:t>- ClinicalTrials.gov registration </a:t>
            </a:r>
            <a:br>
              <a:rPr lang="en-US" sz="3600" dirty="0"/>
            </a:br>
            <a:r>
              <a:rPr lang="en-US" sz="3600" dirty="0"/>
              <a:t>- </a:t>
            </a:r>
            <a:r>
              <a:rPr lang="en-US" sz="3600" dirty="0" err="1"/>
              <a:t>OnCore</a:t>
            </a:r>
            <a:r>
              <a:rPr lang="en-US" sz="3600" dirty="0"/>
              <a:t> – AR completed before account setup</a:t>
            </a:r>
            <a:br>
              <a:rPr lang="en-US" sz="3600" dirty="0"/>
            </a:br>
            <a:r>
              <a:rPr lang="en-US" sz="3600" dirty="0"/>
              <a:t>- Pharmaceutical Research Center (PRC)</a:t>
            </a:r>
            <a:br>
              <a:rPr lang="en-US" sz="3600" dirty="0"/>
            </a:br>
            <a:r>
              <a:rPr lang="en-US" sz="3600" dirty="0"/>
              <a:t>- Clinical Research Unit (CRU)</a:t>
            </a:r>
            <a:br>
              <a:rPr lang="en-US" sz="3600" dirty="0"/>
            </a:br>
            <a:r>
              <a:rPr lang="en-US" sz="3600" dirty="0"/>
              <a:t>- Ancillary Service approvals (UW Health, CCC, ED, Nursing, </a:t>
            </a:r>
            <a:r>
              <a:rPr lang="en-US" sz="3600" dirty="0" err="1"/>
              <a:t>NeuroICU</a:t>
            </a:r>
            <a:r>
              <a:rPr lang="en-US" sz="3600" dirty="0"/>
              <a:t>, etc.) </a:t>
            </a:r>
            <a:br>
              <a:rPr lang="en-US" sz="3600" dirty="0"/>
            </a:br>
            <a:r>
              <a:rPr lang="en-US" sz="3600" dirty="0"/>
              <a:t>- Other</a:t>
            </a:r>
            <a:br>
              <a:rPr lang="en-US" sz="3600" dirty="0"/>
            </a:br>
            <a:br>
              <a:rPr lang="en-US" sz="3600" dirty="0"/>
            </a:br>
            <a:r>
              <a:rPr lang="en-US" sz="2800" dirty="0"/>
              <a:t>* Neurosurgery: contract fully executed and budget negotiated,  before anything can proceed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031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F4ABB8-8ACF-5D85-EE43-7C2AEDEF2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9934BC-465A-7975-6047-181B275A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240016" cy="98217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+mj-lt"/>
              </a:rPr>
              <a:t>Office of Research and Sponsored Programs – CTA Team 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4CC5EE5-C3D9-9196-2E95-1E2B138444FB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3622468"/>
              </p:ext>
            </p:extLst>
          </p:nvPr>
        </p:nvGraphicFramePr>
        <p:xfrm>
          <a:off x="838200" y="1098221"/>
          <a:ext cx="10765155" cy="5554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6034791" imgH="4663440" progId="Acrobat.Document.DC">
                  <p:embed/>
                </p:oleObj>
              </mc:Choice>
              <mc:Fallback>
                <p:oleObj name="Acrobat Document" r:id="rId3" imgW="6034791" imgH="4663440" progId="Acrobat.Document.DC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F4CC5EE5-C3D9-9196-2E95-1E2B138444F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38200" y="1098221"/>
                        <a:ext cx="10765155" cy="5554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B342C7D-1C14-FE6D-B344-66AE667167C0}"/>
                  </a:ext>
                </a:extLst>
              </p14:cNvPr>
              <p14:cNvContentPartPr/>
              <p14:nvPr/>
            </p14:nvContentPartPr>
            <p14:xfrm>
              <a:off x="-2137500" y="1348380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B342C7D-1C14-FE6D-B344-66AE667167C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2143620" y="1342260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Oval 6">
            <a:extLst>
              <a:ext uri="{FF2B5EF4-FFF2-40B4-BE49-F238E27FC236}">
                <a16:creationId xmlns:a16="http://schemas.microsoft.com/office/drawing/2014/main" id="{80F6496F-8956-5DCE-1466-BA0C07CCB406}"/>
              </a:ext>
            </a:extLst>
          </p:cNvPr>
          <p:cNvSpPr/>
          <p:nvPr/>
        </p:nvSpPr>
        <p:spPr>
          <a:xfrm>
            <a:off x="9661358" y="2080258"/>
            <a:ext cx="1941997" cy="1143001"/>
          </a:xfrm>
          <a:prstGeom prst="ellipse">
            <a:avLst/>
          </a:prstGeom>
          <a:noFill/>
          <a:ln w="76200">
            <a:solidFill>
              <a:srgbClr val="9B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CC2056-52BF-065C-ACC4-1D391B4DACA7}"/>
              </a:ext>
            </a:extLst>
          </p:cNvPr>
          <p:cNvSpPr txBox="1"/>
          <p:nvPr/>
        </p:nvSpPr>
        <p:spPr>
          <a:xfrm>
            <a:off x="1417320" y="2080259"/>
            <a:ext cx="3691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5345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54FF5-394A-9E5F-B6B4-45CFF5774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890" y="365125"/>
            <a:ext cx="9947910" cy="1460500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Clinical Trial Agreement webpage: https://rsp.wisc.edu/contracts/cta.cfm </a:t>
            </a:r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4D9828-AD3C-C8C8-F5FE-FDF96BFDEE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375" y="1613649"/>
            <a:ext cx="9806940" cy="4629150"/>
          </a:xfrm>
        </p:spPr>
      </p:pic>
    </p:spTree>
    <p:extLst>
      <p:ext uri="{BB962C8B-B14F-4D97-AF65-F5344CB8AC3E}">
        <p14:creationId xmlns:p14="http://schemas.microsoft.com/office/powerpoint/2010/main" val="16183916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FE99C0-53E7-9865-B4C0-B954B4511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2AE81F1-108F-F7C2-F9E3-85DAD95ED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>
                <a:latin typeface="+mn-lt"/>
              </a:rPr>
              <a:t>CTA Negotiators’ portfolio</a:t>
            </a:r>
            <a:endParaRPr lang="en-US" dirty="0">
              <a:latin typeface="+mn-lt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9DD7112-A257-BE89-E05E-A39567C418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7364011"/>
              </p:ext>
            </p:extLst>
          </p:nvPr>
        </p:nvGraphicFramePr>
        <p:xfrm>
          <a:off x="838200" y="1825625"/>
          <a:ext cx="10515600" cy="4094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6565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6E4207-0955-8945-0B63-BC48A9092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42F907B-535F-C0AD-A3D8-FFBB04850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Clinical Trial Agreements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2FD1246-F841-F640-7BD7-F6E306CBD9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9824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7989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93A2D5-6C25-BDFE-6AFB-80629A9645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8DC05B-12C9-A1DF-6930-56B9BF5A4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EB12055-9515-3D8B-F45A-3EE4D9C59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4752E4-46A6-1145-82CB-17DECA664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0DD8CD-3723-4464-C02B-872B36D9A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FE872F8-9D4E-DCCB-6C5A-8F1B9AFA4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2DE0A33-3C0B-1D48-E06D-6AD5949B3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52FCE1F-0835-79D2-15D2-494701BF3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Master</a:t>
            </a:r>
            <a:br>
              <a:rPr lang="en-US" sz="4000" dirty="0">
                <a:solidFill>
                  <a:srgbClr val="FFFFFF"/>
                </a:solidFill>
                <a:latin typeface="+mn-lt"/>
              </a:rPr>
            </a:br>
            <a:r>
              <a:rPr lang="en-US" sz="4000" dirty="0">
                <a:solidFill>
                  <a:srgbClr val="FFFFFF"/>
                </a:solidFill>
                <a:latin typeface="+mn-lt"/>
              </a:rPr>
              <a:t>Agreements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DE6B170-5AC0-5B94-5B70-C1BF364E5B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189011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B165B5C9-4CF8-8100-A3DB-D083493A6B31}"/>
              </a:ext>
            </a:extLst>
          </p:cNvPr>
          <p:cNvSpPr/>
          <p:nvPr/>
        </p:nvSpPr>
        <p:spPr>
          <a:xfrm flipV="1">
            <a:off x="4905052" y="4991548"/>
            <a:ext cx="6666833" cy="32274"/>
          </a:xfrm>
          <a:prstGeom prst="line">
            <a:avLst/>
          </a:prstGeom>
        </p:spPr>
        <p:style>
          <a:lnRef idx="1">
            <a:schemeClr val="dk2">
              <a:hueOff val="0"/>
              <a:satOff val="0"/>
              <a:lumOff val="0"/>
              <a:alphaOff val="0"/>
            </a:schemeClr>
          </a:lnRef>
          <a:fillRef idx="3">
            <a:schemeClr val="dk2">
              <a:hueOff val="0"/>
              <a:satOff val="0"/>
              <a:lumOff val="0"/>
              <a:alphaOff val="0"/>
            </a:schemeClr>
          </a:fillRef>
          <a:effectRef idx="2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68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1C2FDF-5FD9-F3BF-6922-68FDA4AF1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CA8FA3-D2B0-A4CD-C7F5-FF3C6A743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84459C3-530D-EE58-8081-CFBBF30A0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A1363CA-62BA-6B8E-D39A-EB59F0814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DA6B49-7188-FFED-944E-27DE739D9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3BF0D55-0537-72E3-1E67-4AF9CD5F2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5FEDB62-E24E-570F-CF72-AB3915801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518887F-5390-2462-3A68-6C8206463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 fontScale="90000"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Amendments </a:t>
            </a:r>
            <a:br>
              <a:rPr lang="en-US" sz="4000" dirty="0">
                <a:solidFill>
                  <a:srgbClr val="FFFFFF"/>
                </a:solidFill>
                <a:latin typeface="+mn-lt"/>
              </a:rPr>
            </a:br>
            <a:r>
              <a:rPr lang="en-US" sz="4000" dirty="0">
                <a:solidFill>
                  <a:srgbClr val="FFFFFF"/>
                </a:solidFill>
                <a:latin typeface="+mn-lt"/>
              </a:rPr>
              <a:t>and Modifications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A22A6A6-50A7-E22C-5BDE-7E3808371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64367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486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91215D-7DFA-87F0-3B60-89CA13B16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949FD1-FA86-718F-9C8F-99820BF7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8316E0-B378-EF19-82AE-93C2A8DBC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96D8E9-2044-12D3-CF38-80024D46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026FFF-8A1C-46A5-7620-2BC21D487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88EE38A-B2A7-781B-514B-41FF3E29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F2BC1B-6207-3D34-C317-5B4E71A95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52319A1-8881-EF6C-E12A-738C6EC70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3300" dirty="0">
                <a:solidFill>
                  <a:srgbClr val="FFFFFF"/>
                </a:solidFill>
                <a:latin typeface="+mn-lt"/>
              </a:rPr>
              <a:t>Expanded Access and Compassionate Use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400AE9F-DBA0-79B5-15B9-8DBD1DB5EF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45828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862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448BE-619A-05D7-6277-BB66D44414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E3B53A9-F4DC-DBE5-6093-A7D6084E0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>
                <a:latin typeface="+mn-lt"/>
              </a:rPr>
              <a:t>Steps to an Active CTA AWD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F45885C-E1F2-7D60-8870-5BF9C296D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94884"/>
          </a:xfrm>
        </p:spPr>
        <p:txBody>
          <a:bodyPr>
            <a:normAutofit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endParaRPr lang="en-US" dirty="0">
              <a:latin typeface="+mn-lt"/>
            </a:endParaRPr>
          </a:p>
          <a:p>
            <a:r>
              <a:rPr lang="en-US" dirty="0">
                <a:latin typeface="+mn-lt"/>
              </a:rPr>
              <a:t> </a:t>
            </a:r>
          </a:p>
          <a:p>
            <a:endParaRPr lang="en-US" dirty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CF13489-E2C3-B13F-D40C-716D43A701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2974273"/>
              </p:ext>
            </p:extLst>
          </p:nvPr>
        </p:nvGraphicFramePr>
        <p:xfrm>
          <a:off x="1783080" y="937491"/>
          <a:ext cx="8376920" cy="5200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31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3B1F1E-BCFF-30FD-4570-B7FFE81B5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1B7BDF1-1E0D-C7C6-A10E-F891D8D74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554480"/>
            <a:ext cx="3201366" cy="3097530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RAMP Agreement (AGR) record creation and submission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342C3C0-164D-F3BB-0BD0-8E6D5A82B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811530"/>
            <a:ext cx="6555347" cy="5474970"/>
          </a:xfrm>
        </p:spPr>
        <p:txBody>
          <a:bodyPr anchor="ctr">
            <a:normAutofit fontScale="92500" lnSpcReduction="20000"/>
          </a:bodyPr>
          <a:lstStyle/>
          <a:p>
            <a:endParaRPr lang="en-US" sz="2000" b="1" dirty="0"/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chemeClr val="tx1"/>
                </a:solidFill>
                <a:latin typeface="+mn-lt"/>
              </a:rPr>
              <a:t>Fully completed RAMP </a:t>
            </a:r>
            <a:r>
              <a:rPr lang="en-US" sz="2800" b="1" dirty="0" err="1">
                <a:solidFill>
                  <a:schemeClr val="tx1"/>
                </a:solidFill>
                <a:latin typeface="+mn-lt"/>
              </a:rPr>
              <a:t>Smartform</a:t>
            </a:r>
            <a:endParaRPr lang="en-US" sz="2800" b="1" dirty="0">
              <a:solidFill>
                <a:schemeClr val="tx1"/>
              </a:solidFill>
              <a:latin typeface="+mn-lt"/>
            </a:endParaRPr>
          </a:p>
          <a:p>
            <a:pPr marL="1257300" lvl="1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Include sponsor/CRO contact information</a:t>
            </a:r>
          </a:p>
          <a:p>
            <a:pPr marL="1257300" lvl="1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The CTA itself (if the sponsor is party to the CTA)</a:t>
            </a:r>
          </a:p>
          <a:p>
            <a:pPr marL="1257300" lvl="1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Letter of Indemnification (LOI) with the sponsor when a Contract Research Organization (CRO) is party to the CTA</a:t>
            </a:r>
          </a:p>
          <a:p>
            <a:pPr marL="1257300" lvl="1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If applicable, attach any supporting documentation</a:t>
            </a:r>
          </a:p>
          <a:p>
            <a:pPr marL="1257300" lvl="1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Ancillary Reviews:</a:t>
            </a:r>
          </a:p>
          <a:p>
            <a:pPr marL="1714500" lvl="2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PI Certification on the related FP record </a:t>
            </a:r>
          </a:p>
          <a:p>
            <a:pPr marL="1714500" lvl="2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Dean/Division Signoff on AGR  and FP records</a:t>
            </a:r>
          </a:p>
          <a:p>
            <a:pPr marL="1714500" lvl="2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Chair Approval on AGR and FP records (*Required by S/C/D)</a:t>
            </a:r>
          </a:p>
          <a:p>
            <a:pPr marL="1714500" lvl="2" indent="-5715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Completed PI review terms AR (*Required by some Departments, nice to have by the time the agreement is FE to allow activation)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en-US" sz="2000" dirty="0">
              <a:latin typeface="+mn-lt"/>
            </a:endParaRPr>
          </a:p>
          <a:p>
            <a:pPr marL="1257300" lvl="1" indent="-571500">
              <a:buFont typeface="Wingdings" panose="05000000000000000000" pitchFamily="2" charset="2"/>
              <a:buChar char="ü"/>
            </a:pPr>
            <a:endParaRPr lang="en-US" sz="2000" dirty="0">
              <a:latin typeface="+mn-lt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61463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567217-2E9C-7E00-BAFE-AE4EA555CC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E6434EE-83E7-3CED-E700-0A49A6E38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874520"/>
            <a:ext cx="3201366" cy="3486150"/>
          </a:xfrm>
          <a:solidFill>
            <a:srgbClr val="C00000"/>
          </a:solidFill>
        </p:spPr>
        <p:txBody>
          <a:bodyPr anchor="b">
            <a:normAutofit fontScale="90000"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RAMP Funding Proposal(FP) record creation and submission </a:t>
            </a:r>
            <a:br>
              <a:rPr lang="en-US" sz="4000" dirty="0">
                <a:solidFill>
                  <a:srgbClr val="FFFFFF"/>
                </a:solidFill>
                <a:latin typeface="+mn-lt"/>
              </a:rPr>
            </a:b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CEE62D8-B9B6-CC89-BC0F-AFE4BEC4A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Industry-Sponsored Clinical Trials: The FP record must include a total estimated budget amount. This budget should reflect the anticipated total costs for the clinical trial, including startup costs, total participant enrollment, and other associated expenses, assuming maximum participant enrollment.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Federal (direct and flow-through) Clinical Trials: A full budget must be entered in the RAMP Funding Proposal record.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37099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610B6B-95AD-3E70-A69C-D1032A3C0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F7E5FC7-FE00-0BCA-EBC7-116E8F58A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+mn-lt"/>
              </a:rPr>
              <a:t>Agreement Negotiation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8FBBEFC-AC84-CA7F-6EBA-4851FC5A69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08990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696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2058F8-3ADA-A6B5-6F16-7C990AC32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ECEC31-C039-4EB9-C1AC-BE2C62B38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+mn-lt"/>
              </a:rPr>
              <a:t>Agreement execution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7B82FD2-AB35-2DD7-EF70-0960D2D358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22881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9436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D4726-BC05-FF7D-E87D-BE42B0FCC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05986-6976-FD69-92FF-937737F15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000" b="1" dirty="0"/>
              <a:t>Stephanie M. Wilbrand, PhD </a:t>
            </a:r>
            <a:endParaRPr lang="en-US" sz="2000" dirty="0"/>
          </a:p>
          <a:p>
            <a:r>
              <a:rPr lang="en-US" sz="2000" dirty="0"/>
              <a:t>Research Administrator &amp; Clinical Research Program Manager</a:t>
            </a:r>
          </a:p>
          <a:p>
            <a:r>
              <a:rPr lang="en-US" sz="2000" dirty="0"/>
              <a:t> </a:t>
            </a:r>
          </a:p>
          <a:p>
            <a:r>
              <a:rPr lang="en-US" sz="2000" b="1" dirty="0"/>
              <a:t>S. Asra Husain, JD, MA</a:t>
            </a:r>
          </a:p>
          <a:p>
            <a:r>
              <a:rPr lang="en-US" sz="2000" dirty="0"/>
              <a:t>Clinical Trial Team Lead</a:t>
            </a:r>
          </a:p>
          <a:p>
            <a:endParaRPr lang="en-US" sz="2000" dirty="0"/>
          </a:p>
          <a:p>
            <a:r>
              <a:rPr lang="en-US" sz="2000" b="1" dirty="0"/>
              <a:t>Katalin Vinkler, LLM</a:t>
            </a:r>
          </a:p>
          <a:p>
            <a:r>
              <a:rPr lang="en-US" sz="2000" dirty="0"/>
              <a:t>Clinical Trial Agreement Negotiator</a:t>
            </a:r>
          </a:p>
          <a:p>
            <a:endParaRPr lang="en-US" sz="2000" dirty="0"/>
          </a:p>
          <a:p>
            <a:r>
              <a:rPr lang="en-US" sz="2000" b="1" dirty="0"/>
              <a:t>Jenny Dawson-Tibbits, MHA</a:t>
            </a:r>
          </a:p>
          <a:p>
            <a:r>
              <a:rPr lang="en-US" sz="2000" dirty="0"/>
              <a:t>Clinical Research Finance Manager 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069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a4c4ffc-ddae-4e0e-874f-e319555a73c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E22C9FBBF2434CAA6F0E7C0CD22E08" ma:contentTypeVersion="12" ma:contentTypeDescription="Create a new document." ma:contentTypeScope="" ma:versionID="6bb552c9f848f92365d95c49395d9fd5">
  <xsd:schema xmlns:xsd="http://www.w3.org/2001/XMLSchema" xmlns:xs="http://www.w3.org/2001/XMLSchema" xmlns:p="http://schemas.microsoft.com/office/2006/metadata/properties" xmlns:ns3="9e13a608-4825-4ecf-a5de-7d3aade1274d" xmlns:ns4="ba4c4ffc-ddae-4e0e-874f-e319555a73c8" targetNamespace="http://schemas.microsoft.com/office/2006/metadata/properties" ma:root="true" ma:fieldsID="a6f5ada23228d5b8680af75e9cb94e62" ns3:_="" ns4:_="">
    <xsd:import namespace="9e13a608-4825-4ecf-a5de-7d3aade1274d"/>
    <xsd:import namespace="ba4c4ffc-ddae-4e0e-874f-e319555a73c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KeyPoints" minOccurs="0"/>
                <xsd:element ref="ns4:MediaServiceKeyPoints" minOccurs="0"/>
                <xsd:element ref="ns4:MediaLengthInSeconds" minOccurs="0"/>
                <xsd:element ref="ns4:_activity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13a608-4825-4ecf-a5de-7d3aade1274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c4ffc-ddae-4e0e-874f-e319555a73c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E3B51A-E52E-41AF-A460-155396EAF742}">
  <ds:schemaRefs>
    <ds:schemaRef ds:uri="http://www.w3.org/XML/1998/namespace"/>
    <ds:schemaRef ds:uri="http://purl.org/dc/dcmitype/"/>
    <ds:schemaRef ds:uri="http://purl.org/dc/elements/1.1/"/>
    <ds:schemaRef ds:uri="9e13a608-4825-4ecf-a5de-7d3aade1274d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ba4c4ffc-ddae-4e0e-874f-e319555a73c8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5CF07D1-326E-47C7-907D-C74A2EBE21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83086CB-0E8A-4727-9BFB-B3A3001F9F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e13a608-4825-4ecf-a5de-7d3aade1274d"/>
    <ds:schemaRef ds:uri="ba4c4ffc-ddae-4e0e-874f-e319555a73c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21541</TotalTime>
  <Words>1344</Words>
  <Application>Microsoft Office PowerPoint</Application>
  <PresentationFormat>Widescreen</PresentationFormat>
  <Paragraphs>138</Paragraphs>
  <Slides>20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Arial</vt:lpstr>
      <vt:lpstr>Red Hat Display Medium</vt:lpstr>
      <vt:lpstr>Verdana</vt:lpstr>
      <vt:lpstr>Wingdings</vt:lpstr>
      <vt:lpstr>Office Theme</vt:lpstr>
      <vt:lpstr>Acrobat Document</vt:lpstr>
      <vt:lpstr>RED Research. Education. Development.</vt:lpstr>
      <vt:lpstr>Clinical Trial Agreements</vt:lpstr>
      <vt:lpstr>What is a Clinical Trial?</vt:lpstr>
      <vt:lpstr>How to get started?</vt:lpstr>
      <vt:lpstr>Next steps  - Site selection letter with startup package:  . CTA  . Protocol  . Manual of Operations (MOP)  . Proposed Budget (startup / per patient)  . Regulatory documents (consent     templates, FDA approval, pharmaceutical  or devices MOP, etc.)</vt:lpstr>
      <vt:lpstr>Study Start Up: several steps at once</vt:lpstr>
      <vt:lpstr>Department side:  - Budget negotiation (2 types of budget) - UROC review - IRB submission - ClinicalTrials.gov registration  - OnCore – AR completed before account setup - Pharmaceutical Research Center (PRC) - Clinical Research Unit (CRU) - Ancillary Service approvals (UW Health, CCC, ED, Nursing, NeuroICU, etc.)  - Other  * Neurosurgery: contract fully executed and budget negotiated,  before anything can proceed </vt:lpstr>
      <vt:lpstr>Office of Research and Sponsored Programs – CTA Team  </vt:lpstr>
      <vt:lpstr>Clinical Trial Agreement webpage: https://rsp.wisc.edu/contracts/cta.cfm </vt:lpstr>
      <vt:lpstr>CTA Negotiators’ portfolio</vt:lpstr>
      <vt:lpstr>Clinical Trial Agreements </vt:lpstr>
      <vt:lpstr>Master Agreements </vt:lpstr>
      <vt:lpstr>Amendments  and Modifications</vt:lpstr>
      <vt:lpstr>Expanded Access and Compassionate Use </vt:lpstr>
      <vt:lpstr>Steps to an Active CTA AWD</vt:lpstr>
      <vt:lpstr>RAMP Agreement (AGR) record creation and submission</vt:lpstr>
      <vt:lpstr>RAMP Funding Proposal(FP) record creation and submission  </vt:lpstr>
      <vt:lpstr>Agreement Negotiation</vt:lpstr>
      <vt:lpstr>Agreement execution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Larisa L Roberts</dc:creator>
  <cp:lastModifiedBy>S. Asra Husain</cp:lastModifiedBy>
  <cp:revision>31</cp:revision>
  <dcterms:created xsi:type="dcterms:W3CDTF">2025-06-03T15:19:29Z</dcterms:created>
  <dcterms:modified xsi:type="dcterms:W3CDTF">2025-11-05T14:31:41Z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0x01010021E22C9FBBF2434CAA6F0E7C0CD22E08</vt:lpwstr>
  </property>
</Properties>
</file>